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2" r:id="rId5"/>
    <p:sldMasterId id="2147483664" r:id="rId6"/>
    <p:sldMasterId id="2147483666" r:id="rId7"/>
  </p:sldMasterIdLst>
  <p:notesMasterIdLst>
    <p:notesMasterId r:id="rId23"/>
  </p:notesMasterIdLst>
  <p:sldIdLst>
    <p:sldId id="319" r:id="rId8"/>
    <p:sldId id="362" r:id="rId9"/>
    <p:sldId id="366" r:id="rId10"/>
    <p:sldId id="341" r:id="rId11"/>
    <p:sldId id="345" r:id="rId12"/>
    <p:sldId id="346" r:id="rId13"/>
    <p:sldId id="317" r:id="rId14"/>
    <p:sldId id="352" r:id="rId15"/>
    <p:sldId id="370" r:id="rId16"/>
    <p:sldId id="369" r:id="rId17"/>
    <p:sldId id="310" r:id="rId18"/>
    <p:sldId id="338" r:id="rId19"/>
    <p:sldId id="311" r:id="rId20"/>
    <p:sldId id="313" r:id="rId21"/>
    <p:sldId id="34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4C5682-47A3-6AD0-E05E-5ECA2E2056D4}" v="2" dt="2024-05-23T17:43:45.769"/>
    <p1510:client id="{9E991A78-FA83-9B7B-C06B-EE711EF43C7A}" v="36" dt="2024-05-24T14:07:24.6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5842" autoAdjust="0"/>
  </p:normalViewPr>
  <p:slideViewPr>
    <p:cSldViewPr snapToGrid="0">
      <p:cViewPr varScale="1">
        <p:scale>
          <a:sx n="59" d="100"/>
          <a:sy n="59" d="100"/>
        </p:scale>
        <p:origin x="92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y Hill" userId="S::jennyh@unicef.org.uk::c144f795-f8f5-4cf8-8f25-e66112b79b9d" providerId="AD" clId="Web-{9E991A78-FA83-9B7B-C06B-EE711EF43C7A}"/>
    <pc:docChg chg="modSld">
      <pc:chgData name="Jenny Hill" userId="S::jennyh@unicef.org.uk::c144f795-f8f5-4cf8-8f25-e66112b79b9d" providerId="AD" clId="Web-{9E991A78-FA83-9B7B-C06B-EE711EF43C7A}" dt="2024-05-24T14:07:24.694" v="33" actId="1076"/>
      <pc:docMkLst>
        <pc:docMk/>
      </pc:docMkLst>
      <pc:sldChg chg="addSp delSp modSp delAnim">
        <pc:chgData name="Jenny Hill" userId="S::jennyh@unicef.org.uk::c144f795-f8f5-4cf8-8f25-e66112b79b9d" providerId="AD" clId="Web-{9E991A78-FA83-9B7B-C06B-EE711EF43C7A}" dt="2024-05-24T14:02:59.798" v="7" actId="20577"/>
        <pc:sldMkLst>
          <pc:docMk/>
          <pc:sldMk cId="682197613" sldId="313"/>
        </pc:sldMkLst>
        <pc:spChg chg="add mod">
          <ac:chgData name="Jenny Hill" userId="S::jennyh@unicef.org.uk::c144f795-f8f5-4cf8-8f25-e66112b79b9d" providerId="AD" clId="Web-{9E991A78-FA83-9B7B-C06B-EE711EF43C7A}" dt="2024-05-24T14:02:59.798" v="7" actId="20577"/>
          <ac:spMkLst>
            <pc:docMk/>
            <pc:sldMk cId="682197613" sldId="313"/>
            <ac:spMk id="3" creationId="{60934C5F-3581-80D4-7D64-E9AC196F682D}"/>
          </ac:spMkLst>
        </pc:spChg>
        <pc:picChg chg="del">
          <ac:chgData name="Jenny Hill" userId="S::jennyh@unicef.org.uk::c144f795-f8f5-4cf8-8f25-e66112b79b9d" providerId="AD" clId="Web-{9E991A78-FA83-9B7B-C06B-EE711EF43C7A}" dt="2024-05-24T14:02:09.844" v="0"/>
          <ac:picMkLst>
            <pc:docMk/>
            <pc:sldMk cId="682197613" sldId="313"/>
            <ac:picMk id="2" creationId="{015C8767-B3EC-16BF-FCFE-B063ADD20BD6}"/>
          </ac:picMkLst>
        </pc:picChg>
      </pc:sldChg>
      <pc:sldChg chg="addSp delSp modSp delAnim">
        <pc:chgData name="Jenny Hill" userId="S::jennyh@unicef.org.uk::c144f795-f8f5-4cf8-8f25-e66112b79b9d" providerId="AD" clId="Web-{9E991A78-FA83-9B7B-C06B-EE711EF43C7A}" dt="2024-05-24T14:07:24.694" v="33" actId="1076"/>
        <pc:sldMkLst>
          <pc:docMk/>
          <pc:sldMk cId="1500154909" sldId="341"/>
        </pc:sldMkLst>
        <pc:spChg chg="add del mod">
          <ac:chgData name="Jenny Hill" userId="S::jennyh@unicef.org.uk::c144f795-f8f5-4cf8-8f25-e66112b79b9d" providerId="AD" clId="Web-{9E991A78-FA83-9B7B-C06B-EE711EF43C7A}" dt="2024-05-24T14:06:35.240" v="22"/>
          <ac:spMkLst>
            <pc:docMk/>
            <pc:sldMk cId="1500154909" sldId="341"/>
            <ac:spMk id="3" creationId="{E504FF01-987B-8961-4F96-70D9CDC93A5D}"/>
          </ac:spMkLst>
        </pc:spChg>
        <pc:spChg chg="add del mod">
          <ac:chgData name="Jenny Hill" userId="S::jennyh@unicef.org.uk::c144f795-f8f5-4cf8-8f25-e66112b79b9d" providerId="AD" clId="Web-{9E991A78-FA83-9B7B-C06B-EE711EF43C7A}" dt="2024-05-24T14:06:48.740" v="27"/>
          <ac:spMkLst>
            <pc:docMk/>
            <pc:sldMk cId="1500154909" sldId="341"/>
            <ac:spMk id="4" creationId="{612D0144-CC6F-34D6-3F47-D6A5C49A78AB}"/>
          </ac:spMkLst>
        </pc:spChg>
        <pc:spChg chg="add mod">
          <ac:chgData name="Jenny Hill" userId="S::jennyh@unicef.org.uk::c144f795-f8f5-4cf8-8f25-e66112b79b9d" providerId="AD" clId="Web-{9E991A78-FA83-9B7B-C06B-EE711EF43C7A}" dt="2024-05-24T14:07:24.694" v="33" actId="1076"/>
          <ac:spMkLst>
            <pc:docMk/>
            <pc:sldMk cId="1500154909" sldId="341"/>
            <ac:spMk id="5" creationId="{28EAB5E7-7105-DF66-C33E-E415470F27F1}"/>
          </ac:spMkLst>
        </pc:spChg>
        <pc:picChg chg="del">
          <ac:chgData name="Jenny Hill" userId="S::jennyh@unicef.org.uk::c144f795-f8f5-4cf8-8f25-e66112b79b9d" providerId="AD" clId="Web-{9E991A78-FA83-9B7B-C06B-EE711EF43C7A}" dt="2024-05-24T14:04:13.550" v="8"/>
          <ac:picMkLst>
            <pc:docMk/>
            <pc:sldMk cId="1500154909" sldId="341"/>
            <ac:picMk id="2" creationId="{5F474ED6-4EC7-3946-E23D-AF5EDDD66B10}"/>
          </ac:picMkLst>
        </pc:picChg>
      </pc:sldChg>
    </pc:docChg>
  </pc:docChgLst>
  <pc:docChgLst>
    <pc:chgData name="Jenny Hill" userId="S::jennyh@unicef.org.uk::c144f795-f8f5-4cf8-8f25-e66112b79b9d" providerId="AD" clId="Web-{364C5682-47A3-6AD0-E05E-5ECA2E2056D4}"/>
    <pc:docChg chg="modSld">
      <pc:chgData name="Jenny Hill" userId="S::jennyh@unicef.org.uk::c144f795-f8f5-4cf8-8f25-e66112b79b9d" providerId="AD" clId="Web-{364C5682-47A3-6AD0-E05E-5ECA2E2056D4}" dt="2024-05-23T17:43:42.457" v="0" actId="20577"/>
      <pc:docMkLst>
        <pc:docMk/>
      </pc:docMkLst>
      <pc:sldChg chg="modSp">
        <pc:chgData name="Jenny Hill" userId="S::jennyh@unicef.org.uk::c144f795-f8f5-4cf8-8f25-e66112b79b9d" providerId="AD" clId="Web-{364C5682-47A3-6AD0-E05E-5ECA2E2056D4}" dt="2024-05-23T17:43:42.457" v="0" actId="20577"/>
        <pc:sldMkLst>
          <pc:docMk/>
          <pc:sldMk cId="1491262389" sldId="311"/>
        </pc:sldMkLst>
        <pc:spChg chg="mod">
          <ac:chgData name="Jenny Hill" userId="S::jennyh@unicef.org.uk::c144f795-f8f5-4cf8-8f25-e66112b79b9d" providerId="AD" clId="Web-{364C5682-47A3-6AD0-E05E-5ECA2E2056D4}" dt="2024-05-23T17:43:42.457" v="0" actId="20577"/>
          <ac:spMkLst>
            <pc:docMk/>
            <pc:sldMk cId="1491262389" sldId="311"/>
            <ac:spMk id="39940" creationId="{3098C5A2-8EA3-50E9-2502-70D25D094ED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956511-7296-4423-82AF-C20F18DCDE3C}" type="datetimeFigureOut">
              <a:rPr lang="en-GB" smtClean="0"/>
              <a:t>24/05/2024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3B6855-794B-4F10-B554-0A83AEAC3184}" type="slidenum">
              <a:rPr lang="en-GB" smtClean="0"/>
              <a:t>‹#›</a:t>
            </a:fld>
            <a:endParaRPr lang="en-GB"/>
          </a:p>
        </p:txBody>
      </p:sp>
    </p:spTree>
    <p:extLst>
      <p:ext uri="{BB962C8B-B14F-4D97-AF65-F5344CB8AC3E}">
        <p14:creationId xmlns:p14="http://schemas.microsoft.com/office/powerpoint/2010/main" val="3474405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D18882DF-6EFA-C907-A384-5F7453C1F28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a:extLst>
              <a:ext uri="{FF2B5EF4-FFF2-40B4-BE49-F238E27FC236}">
                <a16:creationId xmlns:a16="http://schemas.microsoft.com/office/drawing/2014/main" id="{0BADCCA4-355B-1626-CD1A-ADC2452A293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i="1" dirty="0"/>
              <a:t>Use this PowerPoint to introduce the learning activities in the two lessons of the UNICEF Soccer Aid Academy. </a:t>
            </a:r>
          </a:p>
          <a:p>
            <a:pPr eaLnBrk="1" hangingPunct="1"/>
            <a:r>
              <a:rPr lang="en-US" altLang="en-US" i="1" dirty="0"/>
              <a:t> </a:t>
            </a:r>
            <a:endParaRPr lang="en-GB" altLang="en-US" dirty="0"/>
          </a:p>
          <a:p>
            <a:pPr eaLnBrk="1" hangingPunct="1"/>
            <a:r>
              <a:rPr lang="en-US" altLang="en-US" i="1" dirty="0"/>
              <a:t>The notes are editable so they can be adapted to meet the needs of your pupils.</a:t>
            </a:r>
            <a:endParaRPr lang="en-GB" altLang="en-US" dirty="0"/>
          </a:p>
          <a:p>
            <a:pPr eaLnBrk="1" hangingPunct="1"/>
            <a:endParaRPr lang="en-US" altLang="en-US" dirty="0"/>
          </a:p>
        </p:txBody>
      </p:sp>
      <p:sp>
        <p:nvSpPr>
          <p:cNvPr id="23555" name="Slide Number Placeholder 3">
            <a:extLst>
              <a:ext uri="{FF2B5EF4-FFF2-40B4-BE49-F238E27FC236}">
                <a16:creationId xmlns:a16="http://schemas.microsoft.com/office/drawing/2014/main" id="{867576E8-2BEF-7462-2269-281E46F52B5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5E7B7FAD-4429-462A-9A30-00EF2228FC9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9734721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260B2D-0714-4CA1-886B-6A18FC5D938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3372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i="1" dirty="0">
                <a:effectLst/>
                <a:latin typeface="Calibri" panose="020F0502020204030204" pitchFamily="34" charset="0"/>
                <a:ea typeface="Calibri" panose="020F0502020204030204" pitchFamily="34" charset="0"/>
                <a:cs typeface="Times New Roman" panose="02020603050405020304" pitchFamily="18" charset="0"/>
              </a:rPr>
              <a:t>Review Article 31 from the CRC </a:t>
            </a:r>
            <a:r>
              <a:rPr lang="en-GB" sz="12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using the short child-friendly CRC version of articles, and discuss:</a:t>
            </a:r>
            <a:r>
              <a:rPr lang="en-GB" sz="1200" i="1" dirty="0">
                <a:effectLst/>
                <a:latin typeface="Calibri" panose="020F0502020204030204" pitchFamily="34" charset="0"/>
                <a:ea typeface="Calibri" panose="020F0502020204030204" pitchFamily="34" charset="0"/>
                <a:cs typeface="Times New Roman" panose="02020603050405020304" pitchFamily="18" charset="0"/>
              </a:rPr>
              <a:t> </a:t>
            </a:r>
          </a:p>
          <a:p>
            <a:pPr marL="285750" marR="0" indent="-285750">
              <a:spcBef>
                <a:spcPts val="0"/>
              </a:spcBef>
              <a:spcAft>
                <a:spcPts val="0"/>
              </a:spcAft>
              <a:buFont typeface="Arial" panose="020B0604020202020204" pitchFamily="34" charset="0"/>
              <a:buChar char="•"/>
            </a:pPr>
            <a:endParaRPr lang="en-GB" sz="1200" i="1"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GB" sz="1200" i="1" dirty="0">
                <a:effectLst/>
                <a:latin typeface="Calibri" panose="020F0502020204030204" pitchFamily="34" charset="0"/>
                <a:ea typeface="Calibri" panose="020F0502020204030204" pitchFamily="34" charset="0"/>
                <a:cs typeface="Times New Roman" panose="02020603050405020304" pitchFamily="18" charset="0"/>
              </a:rPr>
              <a:t>What does this right mean to you?</a:t>
            </a:r>
          </a:p>
          <a:p>
            <a:pPr marL="285750" marR="0" indent="-285750">
              <a:spcBef>
                <a:spcPts val="0"/>
              </a:spcBef>
              <a:spcAft>
                <a:spcPts val="0"/>
              </a:spcAft>
              <a:buFont typeface="Arial" panose="020B0604020202020204" pitchFamily="34" charset="0"/>
              <a:buChar char="•"/>
            </a:pPr>
            <a:r>
              <a:rPr lang="en-GB" sz="1200" i="1" dirty="0">
                <a:effectLst/>
                <a:latin typeface="Calibri" panose="020F0502020204030204" pitchFamily="34" charset="0"/>
                <a:ea typeface="Calibri" panose="020F0502020204030204" pitchFamily="34" charset="0"/>
                <a:cs typeface="Times New Roman" panose="02020603050405020304" pitchFamily="18" charset="0"/>
              </a:rPr>
              <a:t>Why is it important that every child around the world has access to this right to play?</a:t>
            </a:r>
          </a:p>
          <a:p>
            <a:pPr marL="285750" marR="0" indent="-285750">
              <a:spcBef>
                <a:spcPts val="0"/>
              </a:spcBef>
              <a:spcAft>
                <a:spcPts val="0"/>
              </a:spcAft>
              <a:buFont typeface="Arial" panose="020B0604020202020204" pitchFamily="34" charset="0"/>
              <a:buChar char="•"/>
            </a:pPr>
            <a:r>
              <a:rPr lang="en-GB" sz="1200" i="1" dirty="0">
                <a:effectLst/>
                <a:latin typeface="Calibri" panose="020F0502020204030204" pitchFamily="34" charset="0"/>
                <a:ea typeface="Calibri" panose="020F0502020204030204" pitchFamily="34" charset="0"/>
                <a:cs typeface="Times New Roman" panose="02020603050405020304" pitchFamily="18" charset="0"/>
              </a:rPr>
              <a:t>Why is it important for children like these who are living in the </a:t>
            </a:r>
            <a:r>
              <a:rPr lang="en-GB" sz="1200" i="1" dirty="0" err="1">
                <a:effectLst/>
                <a:latin typeface="Calibri" panose="020F0502020204030204" pitchFamily="34" charset="0"/>
                <a:ea typeface="Calibri" panose="020F0502020204030204" pitchFamily="34" charset="0"/>
                <a:cs typeface="Times New Roman" panose="02020603050405020304" pitchFamily="18" charset="0"/>
              </a:rPr>
              <a:t>Za’atari</a:t>
            </a:r>
            <a:r>
              <a:rPr lang="en-GB" sz="1200" i="1" dirty="0">
                <a:effectLst/>
                <a:latin typeface="Calibri" panose="020F0502020204030204" pitchFamily="34" charset="0"/>
                <a:ea typeface="Calibri" panose="020F0502020204030204" pitchFamily="34" charset="0"/>
                <a:cs typeface="Times New Roman" panose="02020603050405020304" pitchFamily="18" charset="0"/>
              </a:rPr>
              <a:t> refugee camp to play? (or children who are living through wars and natural disasters in other places around the world)</a:t>
            </a:r>
            <a:endParaRPr lang="en-US" sz="1200" i="1"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endParaRPr lang="en-GB" sz="1200" i="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260B2D-0714-4CA1-886B-6A18FC5D938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72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Invite young people to work in pairs of small groups to complete the Play and Mental Health at Every Age Timeline Activity.</a:t>
            </a:r>
          </a:p>
          <a:p>
            <a:pPr marL="0" marR="0">
              <a:spcBef>
                <a:spcPts val="0"/>
              </a:spcBef>
              <a:spcAft>
                <a:spcPts val="0"/>
              </a:spcAft>
            </a:pP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Take a few minutes in quiet and think about the idea of play throughout your lifetime. What was your favorite game as a young child, or what did you enjoy doing for fun and play in early years and in primary? Do you remember how this game or activity made you feel or how it helped you or what values it taught you as you grew up that are still important to you now? (You can ask a parent, grandparent or caretaker with whom you grew up to help you think of examples if you cannot remember.) Think about how play has changed as you’ve got older. What is your favorite way to ‘play’ now. </a:t>
            </a:r>
          </a:p>
          <a:p>
            <a:pPr marL="0" marR="0">
              <a:spcBef>
                <a:spcPts val="0"/>
              </a:spcBef>
              <a:spcAft>
                <a:spcPts val="0"/>
              </a:spcAft>
            </a:pP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Using A4 paper and arts materials, create a timeline that includes 3-5 periods of development or big events in your life. On the timeline mark the dates or eras of your life. Then on one side of the timeline, write or draw the play activity or game that was memorable from this period. On the opposite side of the timeline, write down or draw how you felt about this activity, or how it helped you during that specific time in your life. (Note – events could be highlight a specific age or school year, or life challenge such as the Covid pandemic).</a:t>
            </a:r>
          </a:p>
          <a:p>
            <a:pPr marL="0" marR="0">
              <a:spcBef>
                <a:spcPts val="0"/>
              </a:spcBef>
              <a:spcAft>
                <a:spcPts val="0"/>
              </a:spcAft>
            </a:pP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After completing and decorating their timeline, invite pupils to share their timeline and learning within their small group or volunteer to share their timeline with the larger class. After the pupils have shared, consider if there are any common observations. What were some of the ways that exercising the right to play helped them overcome a challenge or stay mentally healthy?</a:t>
            </a:r>
          </a:p>
          <a:p>
            <a:pPr marL="0" marR="0">
              <a:spcBef>
                <a:spcPts val="0"/>
              </a:spcBef>
              <a:spcAft>
                <a:spcPts val="0"/>
              </a:spcAft>
            </a:pP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If any of the play/activities shared are not common to the group, invite the pupil to share about the game or teach the class how to play it if time permits</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260B2D-0714-4CA1-886B-6A18FC5D938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20046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i="1" dirty="0">
                <a:solidFill>
                  <a:srgbClr val="000000"/>
                </a:solidFill>
                <a:effectLst/>
                <a:latin typeface="Helvetica Neue" panose="02000503000000020004" pitchFamily="2" charset="0"/>
              </a:rPr>
              <a:t>Complete the lesson by showing children this video that explains the importance of mental health in protecting play. You can watch the video from the presentation or directly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260B2D-0714-4CA1-886B-6A18FC5D938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0646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i="1" dirty="0">
                <a:solidFill>
                  <a:srgbClr val="000000"/>
                </a:solidFill>
                <a:effectLst/>
                <a:latin typeface="Helvetica Neue" panose="02000503000000020004" pitchFamily="2" charset="0"/>
              </a:rPr>
              <a:t>Complete the lesson by showing children this video that explains the importance of mental health in protecting play. You can watch the video from the presentation or directly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260B2D-0714-4CA1-886B-6A18FC5D938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9420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i="1" dirty="0">
                <a:effectLst/>
                <a:latin typeface="Calibri" panose="020F0502020204030204" pitchFamily="34" charset="0"/>
                <a:ea typeface="Calibri" panose="020F0502020204030204" pitchFamily="34" charset="0"/>
                <a:cs typeface="Times New Roman" panose="02020603050405020304" pitchFamily="18" charset="0"/>
              </a:rPr>
              <a:t>Introducing Child Rights:</a:t>
            </a:r>
          </a:p>
          <a:p>
            <a:pPr marL="0" marR="0">
              <a:spcBef>
                <a:spcPts val="0"/>
              </a:spcBef>
              <a:spcAft>
                <a:spcPts val="0"/>
              </a:spcAft>
            </a:pPr>
            <a:endParaRPr lang="en-US" sz="12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i="1" dirty="0">
                <a:effectLst/>
                <a:latin typeface="Calibri" panose="020F0502020204030204" pitchFamily="34" charset="0"/>
                <a:ea typeface="Calibri" panose="020F0502020204030204" pitchFamily="34" charset="0"/>
                <a:cs typeface="Times New Roman" panose="02020603050405020304" pitchFamily="18" charset="0"/>
              </a:rPr>
              <a:t>If your pupils are not yet familiar with, or need a refresher on what child rights are, use the YouTube video (at </a:t>
            </a:r>
            <a:r>
              <a:rPr lang="en-US" dirty="0"/>
              <a:t>https://</a:t>
            </a:r>
            <a:r>
              <a:rPr lang="en-US" dirty="0" err="1"/>
              <a:t>www.youtube.com</a:t>
            </a:r>
            <a:r>
              <a:rPr lang="en-US" dirty="0"/>
              <a:t>/</a:t>
            </a:r>
            <a:r>
              <a:rPr lang="en-US" dirty="0" err="1"/>
              <a:t>watch?v</a:t>
            </a:r>
            <a:r>
              <a:rPr lang="en-US" dirty="0"/>
              <a:t>=TFMqTDIYI2U</a:t>
            </a:r>
            <a:r>
              <a:rPr lang="en-US" sz="1200" i="1" dirty="0">
                <a:effectLst/>
                <a:latin typeface="Calibri" panose="020F0502020204030204" pitchFamily="34" charset="0"/>
                <a:cs typeface="Times New Roman" panose="02020603050405020304" pitchFamily="18" charset="0"/>
              </a:rPr>
              <a:t>)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to introduce the idea of child rights and the UN Convention on the Rights of the Child (UNCRC).</a:t>
            </a:r>
          </a:p>
          <a:p>
            <a:pPr marL="0" marR="0">
              <a:spcBef>
                <a:spcPts val="0"/>
              </a:spcBef>
              <a:spcAft>
                <a:spcPts val="0"/>
              </a:spcAft>
            </a:pPr>
            <a:endParaRPr lang="en-US" sz="12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i="1" dirty="0">
                <a:effectLst/>
                <a:latin typeface="Calibri" panose="020F0502020204030204" pitchFamily="34" charset="0"/>
                <a:ea typeface="Calibri" panose="020F0502020204030204" pitchFamily="34" charset="0"/>
                <a:cs typeface="Times New Roman" panose="02020603050405020304" pitchFamily="18" charset="0"/>
              </a:rPr>
              <a:t>Explain:</a:t>
            </a:r>
          </a:p>
          <a:p>
            <a:pPr marL="0" marR="0">
              <a:spcBef>
                <a:spcPts val="0"/>
              </a:spcBef>
              <a:spcAft>
                <a:spcPts val="0"/>
              </a:spcAft>
            </a:pPr>
            <a:endParaRPr lang="en-US" sz="1200" i="1"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US" sz="1200" i="1" dirty="0">
                <a:effectLst/>
                <a:latin typeface="Calibri" panose="020F0502020204030204" pitchFamily="34" charset="0"/>
                <a:ea typeface="Calibri" panose="020F0502020204030204" pitchFamily="34" charset="0"/>
                <a:cs typeface="Times New Roman" panose="02020603050405020304" pitchFamily="18" charset="0"/>
              </a:rPr>
              <a:t>The UNCRC (</a:t>
            </a:r>
            <a:r>
              <a:rPr lang="en-US" b="0" i="1" dirty="0">
                <a:solidFill>
                  <a:srgbClr val="333333"/>
                </a:solidFill>
                <a:effectLst/>
                <a:highlight>
                  <a:srgbClr val="FFFFFF"/>
                </a:highlight>
                <a:latin typeface="Roboto" panose="02000000000000000000" pitchFamily="2" charset="0"/>
              </a:rPr>
              <a:t>United Nations Convention on the Rights of the Child) is an important agreement [or treaty] made by the UK Government and the governments of nearly all of the countries in the world, who together have promised to protect children’s rights. The Convention explains who children are [everyone up to age of 18], all their rights, and the responsibilities of governments to protect the rights of children. </a:t>
            </a:r>
          </a:p>
          <a:p>
            <a:pPr algn="l"/>
            <a:endParaRPr lang="en-US" b="0" i="1" dirty="0">
              <a:solidFill>
                <a:srgbClr val="333333"/>
              </a:solidFill>
              <a:effectLst/>
              <a:highlight>
                <a:srgbClr val="FFFFFF"/>
              </a:highlight>
              <a:latin typeface="Roboto" panose="02000000000000000000" pitchFamily="2" charset="0"/>
            </a:endParaRPr>
          </a:p>
          <a:p>
            <a:pPr algn="l"/>
            <a:r>
              <a:rPr lang="en-US" i="1" dirty="0"/>
              <a:t>The first 42 articles set out the rights that are for all children, the rights-holders, no matter their ethnicity, gender, religion, language, abilities, or any other status. Articles 43-54 describe how adults and governments must work together as duty-bearers to fulfill their obligation to make sure that children’s rights are put into practice. </a:t>
            </a:r>
            <a:endParaRPr lang="en-US" b="0" i="1" dirty="0">
              <a:solidFill>
                <a:srgbClr val="333333"/>
              </a:solidFill>
              <a:effectLst/>
              <a:highlight>
                <a:srgbClr val="FFFFFF"/>
              </a:highlight>
              <a:latin typeface="Roboto" panose="02000000000000000000" pitchFamily="2" charset="0"/>
            </a:endParaRPr>
          </a:p>
          <a:p>
            <a:pPr marL="0" marR="0">
              <a:spcBef>
                <a:spcPts val="0"/>
              </a:spcBef>
              <a:spcAft>
                <a:spcPts val="0"/>
              </a:spcAft>
            </a:pPr>
            <a:endParaRPr lang="en-US" sz="12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i="1" dirty="0">
                <a:effectLst/>
                <a:latin typeface="Calibri" panose="020F0502020204030204" pitchFamily="34" charset="0"/>
                <a:ea typeface="Calibri" panose="020F0502020204030204" pitchFamily="34" charset="0"/>
                <a:cs typeface="Times New Roman" panose="02020603050405020304" pitchFamily="18" charset="0"/>
              </a:rPr>
              <a:t>There are 54 Articles in the Convention. Each article is a statement that tells what these rights are. </a:t>
            </a:r>
            <a:r>
              <a:rPr lang="en-US" sz="1200" b="0" i="1" dirty="0">
                <a:solidFill>
                  <a:srgbClr val="4D5156"/>
                </a:solidFill>
                <a:effectLst/>
                <a:highlight>
                  <a:srgbClr val="FFFFFF"/>
                </a:highlight>
                <a:latin typeface="Google Sans"/>
                <a:ea typeface="Calibri" panose="020F0502020204030204" pitchFamily="34" charset="0"/>
                <a:cs typeface="Times New Roman" panose="02020603050405020304" pitchFamily="18" charset="0"/>
              </a:rPr>
              <a:t>A</a:t>
            </a:r>
            <a:r>
              <a:rPr lang="en-US" b="0" i="1" dirty="0">
                <a:solidFill>
                  <a:srgbClr val="4D5156"/>
                </a:solidFill>
                <a:effectLst/>
                <a:highlight>
                  <a:srgbClr val="FFFFFF"/>
                </a:highlight>
                <a:latin typeface="Google Sans"/>
              </a:rPr>
              <a:t>rticles 1-42  explain the rights, and articles 43-54 explain how governments (as duty-bearers) should do what they’ve agreed to, and make sure all children are able to have these rights. </a:t>
            </a:r>
            <a:r>
              <a:rPr lang="en-US" b="0" i="1" dirty="0">
                <a:solidFill>
                  <a:srgbClr val="333333"/>
                </a:solidFill>
                <a:effectLst/>
                <a:highlight>
                  <a:srgbClr val="FFFFFF"/>
                </a:highlight>
                <a:latin typeface="Roboto" panose="02000000000000000000" pitchFamily="2" charset="0"/>
              </a:rPr>
              <a:t>All the rights are connected, they are all equally important and they cannot be taken away from children. </a:t>
            </a:r>
            <a:endParaRPr lang="en-US" sz="12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2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i="1" dirty="0">
                <a:effectLst/>
                <a:latin typeface="Calibri" panose="020F0502020204030204" pitchFamily="34" charset="0"/>
                <a:ea typeface="Calibri" panose="020F0502020204030204" pitchFamily="34" charset="0"/>
                <a:cs typeface="Times New Roman" panose="02020603050405020304" pitchFamily="18" charset="0"/>
              </a:rPr>
              <a:t>Everything that UNICEF does is to support the rights of children, to help make sure that children know what their rights and to help influence governments so they do their job to protect children.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260B2D-0714-4CA1-886B-6A18FC5D938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8830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Meet Alex Booker &amp; Elan</a:t>
            </a:r>
          </a:p>
          <a:p>
            <a:pPr marL="342900" marR="0" lvl="0" indent="-342900">
              <a:lnSpc>
                <a:spcPct val="107000"/>
              </a:lnSpc>
              <a:spcBef>
                <a:spcPts val="0"/>
              </a:spcBef>
              <a:spcAft>
                <a:spcPts val="0"/>
              </a:spcAft>
              <a:buFont typeface="Calibri" panose="020F050202020403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Introduce Alex Booker/</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Zaatari</a:t>
            </a:r>
            <a:r>
              <a:rPr lang="en-GB" sz="1800" dirty="0">
                <a:effectLst/>
                <a:latin typeface="Calibri" panose="020F0502020204030204" pitchFamily="34" charset="0"/>
                <a:ea typeface="Calibri" panose="020F0502020204030204" pitchFamily="34" charset="0"/>
                <a:cs typeface="Times New Roman" panose="02020603050405020304" pitchFamily="18" charset="0"/>
              </a:rPr>
              <a:t> refugee camp video using information from the Soccer Aid leaflet.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Calibri" panose="020F050202020403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Watch 3-minute video</a:t>
            </a:r>
          </a:p>
          <a:p>
            <a:pPr marL="342900" marR="0" lvl="0" indent="-342900">
              <a:lnSpc>
                <a:spcPct val="107000"/>
              </a:lnSpc>
              <a:spcBef>
                <a:spcPts val="0"/>
              </a:spcBef>
              <a:spcAft>
                <a:spcPts val="800"/>
              </a:spcAft>
              <a:buFont typeface="Calibri" panose="020F0502020204030204" pitchFamily="34" charset="0"/>
              <a:buChar cha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eaLnBrk="1" fontAlgn="auto" hangingPunct="1">
              <a:spcBef>
                <a:spcPts val="0"/>
              </a:spcBef>
              <a:spcAft>
                <a:spcPts val="0"/>
              </a:spcAft>
              <a:defRPr/>
            </a:pPr>
            <a:r>
              <a:rPr lang="en-GB" sz="1800" i="1" dirty="0"/>
              <a:t>I’m going to show you a short film about Soccer Aid player Alex Booker and a trip that he took to a Syrian refugee camp called </a:t>
            </a:r>
            <a:r>
              <a:rPr lang="en-GB" sz="1800" i="1" dirty="0" err="1"/>
              <a:t>Za’atari</a:t>
            </a:r>
            <a:r>
              <a:rPr lang="en-GB" sz="1800" i="1" dirty="0"/>
              <a:t>. During his trip, he is going to meet a girl named Elan who shares a similar disability to Alex. While you watch the film I want you to think about the Rights of the Child, and which rights you think might be hardest for Elan to access?</a:t>
            </a:r>
          </a:p>
          <a:p>
            <a:pPr eaLnBrk="1" fontAlgn="auto" hangingPunct="1">
              <a:spcBef>
                <a:spcPts val="0"/>
              </a:spcBef>
              <a:spcAft>
                <a:spcPts val="0"/>
              </a:spcAft>
              <a:defRPr/>
            </a:pPr>
            <a:r>
              <a:rPr lang="en-GB" sz="1800" dirty="0"/>
              <a:t> </a:t>
            </a:r>
          </a:p>
          <a:p>
            <a:pPr eaLnBrk="1" fontAlgn="auto" hangingPunct="1">
              <a:spcBef>
                <a:spcPts val="0"/>
              </a:spcBef>
              <a:spcAft>
                <a:spcPts val="0"/>
              </a:spcAft>
              <a:defRPr/>
            </a:pPr>
            <a:r>
              <a:rPr lang="en-US" sz="1800" i="1" dirty="0"/>
              <a:t>You should be able to stream the film directly from this presentation by clicking on the play button. Please make sure that external content is enabled. If you experience problems, you can download the film (or stream it) at </a:t>
            </a:r>
            <a:r>
              <a:rPr lang="en-US" sz="1800" i="1" dirty="0" err="1">
                <a:solidFill>
                  <a:srgbClr val="C00000"/>
                </a:solidFill>
              </a:rPr>
              <a:t>socceraid.org.uk</a:t>
            </a:r>
            <a:r>
              <a:rPr lang="en-US" sz="1800" i="1" dirty="0">
                <a:solidFill>
                  <a:srgbClr val="C00000"/>
                </a:solidFill>
              </a:rPr>
              <a:t>/schools-resources (https://</a:t>
            </a:r>
            <a:r>
              <a:rPr lang="en-US" sz="1800" i="1" dirty="0" err="1">
                <a:solidFill>
                  <a:srgbClr val="C00000"/>
                </a:solidFill>
              </a:rPr>
              <a:t>www.youtube.com</a:t>
            </a:r>
            <a:r>
              <a:rPr lang="en-US" sz="1800" i="1" dirty="0">
                <a:solidFill>
                  <a:srgbClr val="C00000"/>
                </a:solidFill>
              </a:rPr>
              <a:t>/</a:t>
            </a:r>
            <a:r>
              <a:rPr lang="en-US" sz="1800" i="1" dirty="0" err="1">
                <a:solidFill>
                  <a:srgbClr val="C00000"/>
                </a:solidFill>
              </a:rPr>
              <a:t>watch?v</a:t>
            </a:r>
            <a:r>
              <a:rPr lang="en-US" sz="1800" i="1" dirty="0">
                <a:solidFill>
                  <a:srgbClr val="C00000"/>
                </a:solidFill>
              </a:rPr>
              <a:t>=nDM_M65sPzs)</a:t>
            </a:r>
            <a:endParaRPr lang="en-GB" sz="1800" dirty="0">
              <a:solidFill>
                <a:srgbClr val="C00000"/>
              </a:solidFill>
            </a:endParaRPr>
          </a:p>
          <a:p>
            <a:pPr eaLnBrk="1" fontAlgn="auto" hangingPunct="1">
              <a:spcBef>
                <a:spcPts val="0"/>
              </a:spcBef>
              <a:spcAft>
                <a:spcPts val="0"/>
              </a:spcAft>
              <a:defRPr/>
            </a:pPr>
            <a:endParaRPr lang="en-GB" sz="1800" dirty="0"/>
          </a:p>
          <a:p>
            <a:pPr eaLnBrk="1" fontAlgn="auto" hangingPunct="1">
              <a:spcBef>
                <a:spcPts val="0"/>
              </a:spcBef>
              <a:spcAft>
                <a:spcPts val="0"/>
              </a:spcAft>
              <a:defRPr/>
            </a:pPr>
            <a:r>
              <a:rPr lang="en-US" sz="1800" i="1" dirty="0"/>
              <a:t> </a:t>
            </a:r>
            <a:endParaRPr lang="en-GB" sz="1800" dirty="0"/>
          </a:p>
          <a:p>
            <a:pPr eaLnBrk="1" fontAlgn="auto" hangingPunct="1">
              <a:spcBef>
                <a:spcPts val="0"/>
              </a:spcBef>
              <a:spcAft>
                <a:spcPts val="0"/>
              </a:spcAft>
              <a:defRPr/>
            </a:pPr>
            <a:r>
              <a:rPr lang="en-US" sz="1800" i="1" dirty="0"/>
              <a:t>After watching the film, discuss</a:t>
            </a:r>
            <a:r>
              <a:rPr lang="en-GB" sz="1800" i="1" dirty="0"/>
              <a:t> some of the issues raised. You can use the questions on the following slide as prompts. </a:t>
            </a:r>
            <a:endParaRPr lang="en-GB" sz="1800"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260B2D-0714-4CA1-886B-6A18FC5D938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570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Discussion</a:t>
            </a:r>
          </a:p>
          <a:p>
            <a:pPr marL="0" marR="0">
              <a:spcBef>
                <a:spcPts val="0"/>
              </a:spcBef>
              <a:spcAft>
                <a:spcPts val="0"/>
              </a:spcAft>
            </a:pP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GB" sz="1800" dirty="0">
                <a:solidFill>
                  <a:srgbClr val="FFFFFF"/>
                </a:solidFill>
                <a:latin typeface="Fuse V.2 Display" panose="00000500000000000000" pitchFamily="50" charset="0"/>
                <a:ea typeface="MS PGothic" panose="020B0600070205080204" pitchFamily="34" charset="-128"/>
              </a:rPr>
              <a:t>What did you learn about in the video?</a:t>
            </a:r>
          </a:p>
          <a:p>
            <a:pPr marL="0" marR="0">
              <a:spcBef>
                <a:spcPts val="0"/>
              </a:spcBef>
              <a:spcAft>
                <a:spcPts val="0"/>
              </a:spcAft>
            </a:pPr>
            <a:r>
              <a:rPr lang="en-GB" sz="1800" i="1" dirty="0">
                <a:solidFill>
                  <a:srgbClr val="FFFFFF"/>
                </a:solidFill>
                <a:latin typeface="Fuse V.2 Display" panose="00000500000000000000" pitchFamily="50" charset="0"/>
                <a:ea typeface="MS PGothic" panose="020B0600070205080204" pitchFamily="34" charset="-128"/>
              </a:rPr>
              <a:t> [Syrian children in </a:t>
            </a:r>
            <a:r>
              <a:rPr lang="en-GB" sz="1800" i="1" dirty="0" err="1">
                <a:solidFill>
                  <a:srgbClr val="FFFFFF"/>
                </a:solidFill>
                <a:latin typeface="Fuse V.2 Display" panose="00000500000000000000" pitchFamily="50" charset="0"/>
                <a:ea typeface="MS PGothic" panose="020B0600070205080204" pitchFamily="34" charset="-128"/>
              </a:rPr>
              <a:t>Za’Atari</a:t>
            </a:r>
            <a:r>
              <a:rPr lang="en-GB" sz="1800" i="1" dirty="0">
                <a:solidFill>
                  <a:srgbClr val="FFFFFF"/>
                </a:solidFill>
                <a:latin typeface="Fuse V.2 Display" panose="00000500000000000000" pitchFamily="50" charset="0"/>
                <a:ea typeface="MS PGothic" panose="020B0600070205080204" pitchFamily="34" charset="-128"/>
              </a:rPr>
              <a:t> refugee camp in Jordan, children’s right to play, a child getting a prosthetic hand]</a:t>
            </a:r>
          </a:p>
          <a:p>
            <a:pPr marL="0" marR="0">
              <a:spcBef>
                <a:spcPts val="0"/>
              </a:spcBef>
              <a:spcAft>
                <a:spcPts val="0"/>
              </a:spcAft>
            </a:pPr>
            <a:endParaRPr lang="en-US" sz="1800" i="1" dirty="0">
              <a:solidFill>
                <a:srgbClr val="FFFFFF"/>
              </a:solidFill>
              <a:latin typeface="Fuse V.2 Display" panose="00000500000000000000" pitchFamily="50" charset="0"/>
              <a:ea typeface="MS PGothic" panose="020B0600070205080204" pitchFamily="34" charset="-128"/>
            </a:endParaRPr>
          </a:p>
          <a:p>
            <a:pPr marL="342900" marR="0" lvl="0" indent="-342900" algn="l" defTabSz="914400" rtl="0" eaLnBrk="1" fontAlgn="auto" latinLnBrk="0" hangingPunct="1">
              <a:lnSpc>
                <a:spcPct val="107000"/>
              </a:lnSpc>
              <a:spcBef>
                <a:spcPts val="0"/>
              </a:spcBef>
              <a:spcAft>
                <a:spcPts val="0"/>
              </a:spcAft>
              <a:buClr>
                <a:srgbClr val="FF2D7B"/>
              </a:buClr>
              <a:buSzTx/>
              <a:buFont typeface="Arial" panose="020B0604020202020204" pitchFamily="34" charset="0"/>
              <a:buChar char="•"/>
              <a:tabLst/>
              <a:defRPr/>
            </a:pPr>
            <a:r>
              <a:rPr lang="en-GB" sz="1800" dirty="0">
                <a:solidFill>
                  <a:srgbClr val="FFFFFF"/>
                </a:solidFill>
                <a:latin typeface="Fuse V.2 Display" panose="00000500000000000000" pitchFamily="50" charset="0"/>
                <a:ea typeface="MS PGothic" panose="020B0600070205080204" pitchFamily="34" charset="-128"/>
              </a:rPr>
              <a:t>Where did Alex go? </a:t>
            </a:r>
            <a:r>
              <a:rPr lang="en-US" sz="1800" dirty="0">
                <a:solidFill>
                  <a:srgbClr val="FFFFFF"/>
                </a:solidFill>
                <a:latin typeface="Fuse V.2 Display" panose="00000500000000000000" pitchFamily="50" charset="0"/>
                <a:ea typeface="MS PGothic" panose="020B0600070205080204" pitchFamily="34" charset="-128"/>
              </a:rPr>
              <a:t>What did you learn about </a:t>
            </a:r>
            <a:r>
              <a:rPr lang="en-US" sz="1800" dirty="0" err="1">
                <a:solidFill>
                  <a:srgbClr val="FFFFFF"/>
                </a:solidFill>
                <a:latin typeface="Fuse V.2 Display" panose="00000500000000000000" pitchFamily="50" charset="0"/>
                <a:ea typeface="MS PGothic" panose="020B0600070205080204" pitchFamily="34" charset="-128"/>
              </a:rPr>
              <a:t>Za’atari</a:t>
            </a:r>
            <a:r>
              <a:rPr lang="en-US" sz="1800" dirty="0">
                <a:solidFill>
                  <a:srgbClr val="FFFFFF"/>
                </a:solidFill>
                <a:latin typeface="Fuse V.2 Display" panose="00000500000000000000" pitchFamily="50" charset="0"/>
                <a:ea typeface="MS PGothic" panose="020B0600070205080204" pitchFamily="34" charset="-128"/>
              </a:rPr>
              <a:t> </a:t>
            </a:r>
            <a:r>
              <a:rPr lang="en-US" sz="1800" dirty="0" err="1">
                <a:solidFill>
                  <a:srgbClr val="FFFFFF"/>
                </a:solidFill>
                <a:latin typeface="Fuse V.2 Display" panose="00000500000000000000" pitchFamily="50" charset="0"/>
                <a:ea typeface="MS PGothic" panose="020B0600070205080204" pitchFamily="34" charset="-128"/>
              </a:rPr>
              <a:t>refguee</a:t>
            </a:r>
            <a:r>
              <a:rPr lang="en-US" sz="1800" dirty="0">
                <a:solidFill>
                  <a:srgbClr val="FFFFFF"/>
                </a:solidFill>
                <a:latin typeface="Fuse V.2 Display" panose="00000500000000000000" pitchFamily="50" charset="0"/>
                <a:ea typeface="MS PGothic" panose="020B0600070205080204" pitchFamily="34" charset="-128"/>
              </a:rPr>
              <a:t> camp and the people who live there.</a:t>
            </a:r>
            <a:endParaRPr lang="en-GB" sz="1800" dirty="0">
              <a:solidFill>
                <a:srgbClr val="FFFFFF"/>
              </a:solidFill>
              <a:latin typeface="Fuse V.2 Display" panose="00000500000000000000" pitchFamily="50" charset="0"/>
              <a:ea typeface="MS PGothic" panose="020B0600070205080204" pitchFamily="34" charset="-128"/>
            </a:endParaRPr>
          </a:p>
          <a:p>
            <a:pPr marL="0" marR="0" lvl="0" indent="0" algn="l" defTabSz="914400" rtl="0" eaLnBrk="1" fontAlgn="auto" latinLnBrk="0" hangingPunct="1">
              <a:lnSpc>
                <a:spcPct val="107000"/>
              </a:lnSpc>
              <a:spcBef>
                <a:spcPts val="0"/>
              </a:spcBef>
              <a:spcAft>
                <a:spcPts val="0"/>
              </a:spcAft>
              <a:buClr>
                <a:srgbClr val="FF2D7B"/>
              </a:buClr>
              <a:buSzTx/>
              <a:buFont typeface="Arial" panose="020B0604020202020204" pitchFamily="34" charset="0"/>
              <a:buNone/>
              <a:tabLst/>
              <a:defRPr/>
            </a:pPr>
            <a:r>
              <a:rPr lang="en-GB" sz="1800" i="1" dirty="0">
                <a:solidFill>
                  <a:srgbClr val="FFFFFF"/>
                </a:solidFill>
                <a:latin typeface="Fuse V.2 Display" panose="00000500000000000000" pitchFamily="50" charset="0"/>
                <a:ea typeface="MS PGothic" panose="020B0600070205080204" pitchFamily="34" charset="-128"/>
              </a:rPr>
              <a:t>[Alex went to </a:t>
            </a:r>
            <a:r>
              <a:rPr lang="en-GB" sz="1800" i="1" dirty="0" err="1">
                <a:solidFill>
                  <a:srgbClr val="FFFFFF"/>
                </a:solidFill>
                <a:latin typeface="Fuse V.2 Display" panose="00000500000000000000" pitchFamily="50" charset="0"/>
                <a:ea typeface="MS PGothic" panose="020B0600070205080204" pitchFamily="34" charset="-128"/>
              </a:rPr>
              <a:t>Za’Atari</a:t>
            </a:r>
            <a:r>
              <a:rPr lang="en-GB" sz="1800" i="1" dirty="0">
                <a:solidFill>
                  <a:srgbClr val="FFFFFF"/>
                </a:solidFill>
                <a:latin typeface="Fuse V.2 Display" panose="00000500000000000000" pitchFamily="50" charset="0"/>
                <a:ea typeface="MS PGothic" panose="020B0600070205080204" pitchFamily="34" charset="-128"/>
              </a:rPr>
              <a:t> refugee camp in Jordan. He met Elan and other Syrian children living in the camp.</a:t>
            </a:r>
            <a:r>
              <a:rPr lang="en-US" sz="1800" i="1" dirty="0">
                <a:solidFill>
                  <a:srgbClr val="FFFFFF"/>
                </a:solidFill>
                <a:latin typeface="Fuse V.2 Display" panose="00000500000000000000" pitchFamily="50" charset="0"/>
                <a:ea typeface="MS PGothic" panose="020B0600070205080204" pitchFamily="34" charset="-128"/>
              </a:rPr>
              <a:t> </a:t>
            </a:r>
            <a:r>
              <a:rPr lang="en-US" sz="1800" i="1" dirty="0" err="1">
                <a:solidFill>
                  <a:srgbClr val="FFFFFF"/>
                </a:solidFill>
                <a:latin typeface="Fuse V.2 Display" panose="00000500000000000000" pitchFamily="50" charset="0"/>
                <a:ea typeface="MS PGothic" panose="020B0600070205080204" pitchFamily="34" charset="-128"/>
              </a:rPr>
              <a:t>Za’atari</a:t>
            </a:r>
            <a:r>
              <a:rPr lang="en-US" sz="1800" i="1" dirty="0">
                <a:solidFill>
                  <a:srgbClr val="FFFFFF"/>
                </a:solidFill>
                <a:latin typeface="Fuse V.2 Display" panose="00000500000000000000" pitchFamily="50" charset="0"/>
                <a:ea typeface="MS PGothic" panose="020B0600070205080204" pitchFamily="34" charset="-128"/>
              </a:rPr>
              <a:t> camp is in Jordan and its one of the largest camps in the world. The people who live there come from Syria, but many of the young people like Elan were born in the camp and have only ever lived there]</a:t>
            </a:r>
            <a:endParaRPr lang="en-GB" sz="1800" i="1" dirty="0">
              <a:solidFill>
                <a:srgbClr val="FFFFFF"/>
              </a:solidFill>
              <a:latin typeface="Fuse V.2 Display" panose="00000500000000000000" pitchFamily="50" charset="0"/>
              <a:ea typeface="MS PGothic" panose="020B0600070205080204" pitchFamily="34" charset="-128"/>
            </a:endParaRPr>
          </a:p>
          <a:p>
            <a:pPr marL="0" marR="0" lvl="0" indent="0">
              <a:lnSpc>
                <a:spcPct val="107000"/>
              </a:lnSpc>
              <a:spcBef>
                <a:spcPts val="0"/>
              </a:spcBef>
              <a:spcAft>
                <a:spcPts val="0"/>
              </a:spcAft>
              <a:buClr>
                <a:srgbClr val="FF2D7B"/>
              </a:buClr>
              <a:buFont typeface="Arial" panose="020B0604020202020204" pitchFamily="34" charset="0"/>
              <a:buNone/>
            </a:pPr>
            <a:endParaRPr lang="en-US" sz="1800" i="1" dirty="0">
              <a:solidFill>
                <a:srgbClr val="FFFFFF"/>
              </a:solidFill>
              <a:latin typeface="Fuse V.2 Display" panose="00000500000000000000" pitchFamily="50" charset="0"/>
              <a:ea typeface="MS PGothic" panose="020B0600070205080204" pitchFamily="34" charset="-128"/>
            </a:endParaRPr>
          </a:p>
          <a:p>
            <a:pPr marL="342900" marR="0" lvl="0" indent="-342900">
              <a:lnSpc>
                <a:spcPct val="107000"/>
              </a:lnSpc>
              <a:spcBef>
                <a:spcPts val="0"/>
              </a:spcBef>
              <a:spcAft>
                <a:spcPts val="0"/>
              </a:spcAft>
              <a:buClr>
                <a:srgbClr val="FF2D7B"/>
              </a:buClr>
              <a:buFont typeface="Arial" panose="020B0604020202020204" pitchFamily="34" charset="0"/>
              <a:buChar char="•"/>
            </a:pPr>
            <a:r>
              <a:rPr lang="en-GB" sz="1800" dirty="0">
                <a:solidFill>
                  <a:srgbClr val="FFFFFF"/>
                </a:solidFill>
                <a:latin typeface="Fuse V.2 Display" panose="00000500000000000000" pitchFamily="50" charset="0"/>
                <a:ea typeface="MS PGothic" panose="020B0600070205080204" pitchFamily="34" charset="-128"/>
              </a:rPr>
              <a:t>How did UNICEF support Elan with her disability?</a:t>
            </a:r>
          </a:p>
          <a:p>
            <a:pPr marL="0" marR="0" lvl="0" indent="0">
              <a:lnSpc>
                <a:spcPct val="107000"/>
              </a:lnSpc>
              <a:spcBef>
                <a:spcPts val="0"/>
              </a:spcBef>
              <a:spcAft>
                <a:spcPts val="0"/>
              </a:spcAft>
              <a:buClr>
                <a:srgbClr val="FF2D7B"/>
              </a:buClr>
              <a:buFont typeface="Arial" panose="020B0604020202020204" pitchFamily="34" charset="0"/>
              <a:buNone/>
            </a:pPr>
            <a:r>
              <a:rPr lang="en-GB" sz="1800" i="1" dirty="0">
                <a:solidFill>
                  <a:srgbClr val="FFFFFF"/>
                </a:solidFill>
                <a:latin typeface="Fuse V.2 Display" panose="00000500000000000000" pitchFamily="50" charset="0"/>
                <a:ea typeface="MS PGothic" panose="020B0600070205080204" pitchFamily="34" charset="-128"/>
              </a:rPr>
              <a:t>[Fitting her with a new prosthetic hand that was being 3-D printed in the camp]</a:t>
            </a:r>
            <a:endParaRPr lang="en-US" sz="1800" dirty="0">
              <a:solidFill>
                <a:srgbClr val="FFFFFF"/>
              </a:solidFill>
              <a:latin typeface="Fuse V.2 Display" panose="00000500000000000000" pitchFamily="50" charset="0"/>
              <a:ea typeface="MS PGothic" panose="020B0600070205080204" pitchFamily="34" charset="-128"/>
            </a:endParaRPr>
          </a:p>
          <a:p>
            <a:pPr marL="0" marR="0" lvl="0" indent="0">
              <a:lnSpc>
                <a:spcPct val="107000"/>
              </a:lnSpc>
              <a:spcBef>
                <a:spcPts val="0"/>
              </a:spcBef>
              <a:spcAft>
                <a:spcPts val="0"/>
              </a:spcAft>
              <a:buClr>
                <a:srgbClr val="FF2D7B"/>
              </a:buClr>
              <a:buFont typeface="Arial" panose="020B0604020202020204" pitchFamily="34" charset="0"/>
              <a:buNone/>
            </a:pPr>
            <a:endParaRPr lang="en-US" sz="1800" dirty="0">
              <a:solidFill>
                <a:srgbClr val="FFFFFF"/>
              </a:solidFill>
              <a:latin typeface="Fuse V.2 Display" panose="00000500000000000000" pitchFamily="50" charset="0"/>
              <a:ea typeface="MS PGothic" panose="020B0600070205080204" pitchFamily="34" charset="-128"/>
            </a:endParaRPr>
          </a:p>
          <a:p>
            <a:pPr marL="342900" marR="0" lvl="0" indent="-342900">
              <a:lnSpc>
                <a:spcPct val="107000"/>
              </a:lnSpc>
              <a:spcBef>
                <a:spcPts val="0"/>
              </a:spcBef>
              <a:spcAft>
                <a:spcPts val="800"/>
              </a:spcAft>
              <a:buClr>
                <a:srgbClr val="FF2D7B"/>
              </a:buClr>
              <a:buFont typeface="Arial" panose="020B0604020202020204" pitchFamily="34" charset="0"/>
              <a:buChar char="•"/>
            </a:pPr>
            <a:r>
              <a:rPr lang="en-GB" sz="1800" dirty="0">
                <a:solidFill>
                  <a:srgbClr val="FFFFFF"/>
                </a:solidFill>
                <a:latin typeface="Fuse V.2 Display" panose="00000500000000000000" pitchFamily="50" charset="0"/>
                <a:ea typeface="MS PGothic" panose="020B0600070205080204" pitchFamily="34" charset="-128"/>
              </a:rPr>
              <a:t>What did you notice about the playground and sports equipment in the video?</a:t>
            </a:r>
          </a:p>
          <a:p>
            <a:pPr marL="0" marR="0" lvl="0" indent="0">
              <a:lnSpc>
                <a:spcPct val="107000"/>
              </a:lnSpc>
              <a:spcBef>
                <a:spcPts val="0"/>
              </a:spcBef>
              <a:spcAft>
                <a:spcPts val="800"/>
              </a:spcAft>
              <a:buClr>
                <a:srgbClr val="FF2D7B"/>
              </a:buClr>
              <a:buFont typeface="Arial" panose="020B0604020202020204" pitchFamily="34" charset="0"/>
              <a:buNone/>
            </a:pPr>
            <a:r>
              <a:rPr lang="en-GB" sz="1800" i="1" dirty="0">
                <a:solidFill>
                  <a:srgbClr val="FFFFFF"/>
                </a:solidFill>
                <a:latin typeface="Fuse V.2 Display" panose="00000500000000000000" pitchFamily="50" charset="0"/>
                <a:ea typeface="MS PGothic" panose="020B0600070205080204" pitchFamily="34" charset="-128"/>
              </a:rPr>
              <a:t>[It was all created so that all children, including the children like Elan who have a disability, can use the equipment to play.]</a:t>
            </a:r>
          </a:p>
          <a:p>
            <a:pPr marL="0" marR="0" lvl="0" indent="0">
              <a:lnSpc>
                <a:spcPct val="107000"/>
              </a:lnSpc>
              <a:spcBef>
                <a:spcPts val="0"/>
              </a:spcBef>
              <a:spcAft>
                <a:spcPts val="800"/>
              </a:spcAft>
              <a:buClr>
                <a:srgbClr val="FF2D7B"/>
              </a:buClr>
              <a:buFont typeface="Arial" panose="020B0604020202020204" pitchFamily="34" charset="0"/>
              <a:buNone/>
            </a:pPr>
            <a:r>
              <a:rPr lang="en-GB" sz="1800" i="1" dirty="0">
                <a:solidFill>
                  <a:srgbClr val="FFFFFF"/>
                </a:solidFill>
                <a:latin typeface="Fuse V.2 Display" panose="00000500000000000000" pitchFamily="50" charset="0"/>
                <a:ea typeface="MS PGothic" panose="020B0600070205080204" pitchFamily="34" charset="-128"/>
              </a:rPr>
              <a:t> </a:t>
            </a:r>
          </a:p>
          <a:p>
            <a:pPr marL="342900" marR="0" lvl="0" indent="-342900">
              <a:lnSpc>
                <a:spcPct val="107000"/>
              </a:lnSpc>
              <a:spcBef>
                <a:spcPts val="0"/>
              </a:spcBef>
              <a:spcAft>
                <a:spcPts val="800"/>
              </a:spcAft>
              <a:buClr>
                <a:srgbClr val="FF2D7B"/>
              </a:buClr>
              <a:buFont typeface="Arial" panose="020B0604020202020204" pitchFamily="34" charset="0"/>
              <a:buChar char="•"/>
            </a:pPr>
            <a:r>
              <a:rPr lang="en-GB" sz="1800" dirty="0">
                <a:solidFill>
                  <a:srgbClr val="FFFFFF"/>
                </a:solidFill>
                <a:latin typeface="Fuse V.2 Display" panose="00000500000000000000" pitchFamily="50" charset="0"/>
                <a:ea typeface="MS PGothic" panose="020B0600070205080204" pitchFamily="34" charset="-128"/>
              </a:rPr>
              <a:t> How was it created to help make sure every child could join in the play?</a:t>
            </a:r>
          </a:p>
          <a:p>
            <a:pPr marL="0" marR="0" lvl="0" indent="0">
              <a:lnSpc>
                <a:spcPct val="107000"/>
              </a:lnSpc>
              <a:spcBef>
                <a:spcPts val="0"/>
              </a:spcBef>
              <a:spcAft>
                <a:spcPts val="800"/>
              </a:spcAft>
              <a:buClr>
                <a:srgbClr val="FF2D7B"/>
              </a:buClr>
              <a:buFont typeface="Arial" panose="020B0604020202020204" pitchFamily="34" charset="0"/>
              <a:buNone/>
            </a:pPr>
            <a:r>
              <a:rPr lang="en-GB" sz="1800" i="1" dirty="0">
                <a:solidFill>
                  <a:srgbClr val="FFFFFF"/>
                </a:solidFill>
                <a:latin typeface="Fuse V.2 Display" panose="00000500000000000000" pitchFamily="50" charset="0"/>
                <a:ea typeface="MS PGothic" panose="020B0600070205080204" pitchFamily="34" charset="-128"/>
              </a:rPr>
              <a:t>[The equipment was designed so it works for everyone. For example, the seesaw is large, so children in wheelchairs can play on it] </a:t>
            </a:r>
          </a:p>
          <a:p>
            <a:pPr marL="0" marR="0" lvl="0" indent="0">
              <a:lnSpc>
                <a:spcPct val="107000"/>
              </a:lnSpc>
              <a:spcBef>
                <a:spcPts val="0"/>
              </a:spcBef>
              <a:spcAft>
                <a:spcPts val="800"/>
              </a:spcAft>
              <a:buClr>
                <a:srgbClr val="FF2D7B"/>
              </a:buClr>
              <a:buFont typeface="Arial" panose="020B0604020202020204" pitchFamily="34" charset="0"/>
              <a:buNone/>
            </a:pPr>
            <a:endParaRPr lang="en-GB" sz="1800" i="1" dirty="0">
              <a:solidFill>
                <a:srgbClr val="FFFFFF"/>
              </a:solidFill>
              <a:latin typeface="Fuse V.2 Display" panose="00000500000000000000" pitchFamily="50" charset="0"/>
              <a:ea typeface="MS PGothic" panose="020B0600070205080204" pitchFamily="34" charset="-128"/>
            </a:endParaRPr>
          </a:p>
          <a:p>
            <a:pPr marL="285750" marR="0" lvl="0" indent="-285750" algn="l" defTabSz="914400" rtl="0" eaLnBrk="1" fontAlgn="auto" latinLnBrk="0" hangingPunct="1">
              <a:lnSpc>
                <a:spcPct val="107000"/>
              </a:lnSpc>
              <a:spcBef>
                <a:spcPts val="0"/>
              </a:spcBef>
              <a:spcAft>
                <a:spcPts val="800"/>
              </a:spcAft>
              <a:buClr>
                <a:srgbClr val="FF2D7B"/>
              </a:buClr>
              <a:buSzTx/>
              <a:buFont typeface="Arial" panose="020B0604020202020204" pitchFamily="34" charset="0"/>
              <a:buChar char="•"/>
              <a:tabLst/>
              <a:defRPr/>
            </a:pPr>
            <a:r>
              <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What did you learn about UNICEF’s work in helping children who are disabled?</a:t>
            </a:r>
            <a:endParaRPr lang="en-GB" sz="1800" i="1" dirty="0">
              <a:solidFill>
                <a:srgbClr val="FFFFFF"/>
              </a:solidFill>
              <a:latin typeface="Fuse V.2 Display" panose="00000500000000000000" pitchFamily="50" charset="0"/>
              <a:ea typeface="MS PGothic" panose="020B0600070205080204" pitchFamily="34" charset="-128"/>
            </a:endParaRPr>
          </a:p>
          <a:p>
            <a:pPr marL="342900" marR="0" lvl="0" indent="-342900">
              <a:lnSpc>
                <a:spcPct val="107000"/>
              </a:lnSpc>
              <a:spcBef>
                <a:spcPts val="0"/>
              </a:spcBef>
              <a:spcAft>
                <a:spcPts val="800"/>
              </a:spcAft>
              <a:buClr>
                <a:srgbClr val="FF2D7B"/>
              </a:buClr>
              <a:buFont typeface="Arial" panose="020B0604020202020204" pitchFamily="34" charset="0"/>
              <a:buChar char="•"/>
            </a:pPr>
            <a:endParaRPr lang="en-GB" sz="1800" dirty="0">
              <a:solidFill>
                <a:srgbClr val="FFFFFF"/>
              </a:solidFill>
              <a:latin typeface="Fuse V.2 Display" panose="00000500000000000000" pitchFamily="50" charset="0"/>
              <a:ea typeface="MS PGothic" panose="020B0600070205080204" pitchFamily="34" charset="-128"/>
            </a:endParaRPr>
          </a:p>
          <a:p>
            <a:pPr marL="342900" marR="0" lvl="0" indent="-342900">
              <a:lnSpc>
                <a:spcPct val="107000"/>
              </a:lnSpc>
              <a:spcBef>
                <a:spcPts val="0"/>
              </a:spcBef>
              <a:spcAft>
                <a:spcPts val="800"/>
              </a:spcAft>
              <a:buClr>
                <a:srgbClr val="FF2D7B"/>
              </a:buClr>
              <a:buFont typeface="Arial" panose="020B0604020202020204" pitchFamily="34" charset="0"/>
              <a:buChar char="•"/>
            </a:pPr>
            <a:r>
              <a:rPr lang="en-US" sz="1800" dirty="0">
                <a:solidFill>
                  <a:schemeClr val="bg1"/>
                </a:solidFill>
              </a:rPr>
              <a:t>Which rights do you think might be hardest for Elan and other children in </a:t>
            </a:r>
            <a:r>
              <a:rPr lang="en-US" sz="1800" dirty="0" err="1">
                <a:solidFill>
                  <a:schemeClr val="bg1"/>
                </a:solidFill>
              </a:rPr>
              <a:t>Za’atari</a:t>
            </a:r>
            <a:r>
              <a:rPr lang="en-US" sz="1800" dirty="0">
                <a:solidFill>
                  <a:schemeClr val="bg1"/>
                </a:solidFill>
              </a:rPr>
              <a:t> camp to access? </a:t>
            </a:r>
          </a:p>
          <a:p>
            <a:pPr marL="0" marR="0" lvl="0" indent="0">
              <a:lnSpc>
                <a:spcPct val="107000"/>
              </a:lnSpc>
              <a:spcBef>
                <a:spcPts val="0"/>
              </a:spcBef>
              <a:spcAft>
                <a:spcPts val="800"/>
              </a:spcAft>
              <a:buClr>
                <a:srgbClr val="FF2D7B"/>
              </a:buClr>
              <a:buFont typeface="Arial" panose="020B0604020202020204" pitchFamily="34" charset="0"/>
              <a:buNone/>
            </a:pPr>
            <a:r>
              <a:rPr lang="en-US" sz="1800" i="1" dirty="0">
                <a:solidFill>
                  <a:schemeClr val="bg1"/>
                </a:solidFill>
              </a:rPr>
              <a:t>Article 22. </a:t>
            </a:r>
            <a:r>
              <a:rPr lang="en-US" altLang="en-US" sz="2800" i="1" dirty="0">
                <a:solidFill>
                  <a:srgbClr val="FFFFFF"/>
                </a:solidFill>
                <a:latin typeface="Fuse V.2 Display" panose="00000500000000000000" pitchFamily="50" charset="0"/>
              </a:rPr>
              <a:t>Children who move from their home country to another country as refugees (because it was not safe for them to stay there) should get help and protection and have the same rights as children born in that </a:t>
            </a:r>
            <a:r>
              <a:rPr lang="en-US" altLang="en-US" sz="2800" i="1" dirty="0" err="1">
                <a:solidFill>
                  <a:srgbClr val="FFFFFF"/>
                </a:solidFill>
                <a:latin typeface="Fuse V.2 Display" panose="00000500000000000000" pitchFamily="50" charset="0"/>
              </a:rPr>
              <a:t>country.</a:t>
            </a:r>
            <a:r>
              <a:rPr lang="en-US" sz="1800" i="1" dirty="0" err="1"/>
              <a:t>Article</a:t>
            </a:r>
            <a:r>
              <a:rPr lang="en-US" sz="1800" i="1" dirty="0"/>
              <a:t> 24. Children have the right to the best health care possible, safe water to drink, nutritious food, a clean and safe environment, and information to help them stay well.</a:t>
            </a:r>
            <a:br>
              <a:rPr lang="en-GB" sz="1800" dirty="0"/>
            </a:br>
            <a:r>
              <a:rPr lang="en-US" sz="1800" i="1" dirty="0"/>
              <a:t>Article 27. Children have the right to food, clothing and a safe place to live, and to have their basic physical and mental needs met. Governments should help families and children who cannot afford this. </a:t>
            </a:r>
          </a:p>
          <a:p>
            <a:pPr marL="0" marR="0" lvl="0" indent="0" algn="l" defTabSz="914400" rtl="0" eaLnBrk="1" fontAlgn="auto" latinLnBrk="0" hangingPunct="1">
              <a:lnSpc>
                <a:spcPct val="107000"/>
              </a:lnSpc>
              <a:spcBef>
                <a:spcPts val="0"/>
              </a:spcBef>
              <a:spcAft>
                <a:spcPts val="800"/>
              </a:spcAft>
              <a:buClr>
                <a:srgbClr val="FF2D7B"/>
              </a:buClr>
              <a:buSzTx/>
              <a:buFont typeface="Arial" panose="020B0604020202020204" pitchFamily="34" charset="0"/>
              <a:buNone/>
              <a:tabLst/>
              <a:defRPr/>
            </a:pPr>
            <a:r>
              <a:rPr lang="en-US" sz="1800" i="1" dirty="0"/>
              <a:t>Article 31. </a:t>
            </a:r>
            <a:r>
              <a:rPr lang="en-US" sz="2800" i="1" dirty="0">
                <a:solidFill>
                  <a:srgbClr val="FFFFFF"/>
                </a:solidFill>
                <a:latin typeface="Fuse V.2 Display" panose="00000500000000000000" pitchFamily="50" charset="0"/>
                <a:ea typeface="MS PGothic" panose="020B0600070205080204" pitchFamily="34" charset="-128"/>
              </a:rPr>
              <a:t>Every child has the right to rest, relax, play and to take part in cultural and creative activities.</a:t>
            </a:r>
          </a:p>
          <a:p>
            <a:pPr marL="0" marR="0" lvl="0" indent="0">
              <a:lnSpc>
                <a:spcPct val="107000"/>
              </a:lnSpc>
              <a:spcBef>
                <a:spcPts val="0"/>
              </a:spcBef>
              <a:spcAft>
                <a:spcPts val="800"/>
              </a:spcAft>
              <a:buClr>
                <a:srgbClr val="FF2D7B"/>
              </a:buClr>
              <a:buFont typeface="Arial" panose="020B0604020202020204" pitchFamily="34" charset="0"/>
              <a:buNone/>
            </a:pPr>
            <a:endParaRPr lang="en-US" sz="1800" i="1" dirty="0"/>
          </a:p>
          <a:p>
            <a:pPr marL="0" marR="0" lvl="0" indent="0">
              <a:lnSpc>
                <a:spcPct val="107000"/>
              </a:lnSpc>
              <a:spcBef>
                <a:spcPts val="0"/>
              </a:spcBef>
              <a:spcAft>
                <a:spcPts val="800"/>
              </a:spcAft>
              <a:buClr>
                <a:srgbClr val="FF2D7B"/>
              </a:buClr>
              <a:buFont typeface="Arial" panose="020B0604020202020204" pitchFamily="34" charset="0"/>
              <a:buNone/>
            </a:pPr>
            <a:endParaRPr lang="en-US" sz="1800" i="1" dirty="0">
              <a:solidFill>
                <a:schemeClr val="bg1"/>
              </a:solidFill>
              <a:latin typeface="Fuse V.2 Display" panose="00000500000000000000" pitchFamily="50" charset="0"/>
              <a:ea typeface="MS PGothic" panose="020B0600070205080204" pitchFamily="34" charset="-128"/>
            </a:endParaRPr>
          </a:p>
          <a:p>
            <a:pPr marL="0" marR="0" lvl="0" indent="0" algn="l" defTabSz="914400" rtl="0" eaLnBrk="1" fontAlgn="auto" latinLnBrk="0" hangingPunct="1">
              <a:lnSpc>
                <a:spcPct val="107000"/>
              </a:lnSpc>
              <a:spcBef>
                <a:spcPts val="0"/>
              </a:spcBef>
              <a:spcAft>
                <a:spcPts val="800"/>
              </a:spcAft>
              <a:buClr>
                <a:srgbClr val="FF2D7B"/>
              </a:buClr>
              <a:buSzTx/>
              <a:buFont typeface="Arial" panose="020B0604020202020204" pitchFamily="34" charset="0"/>
              <a:buNone/>
              <a:tabLst/>
              <a:defRPr/>
            </a:pPr>
            <a:r>
              <a:rPr lang="en-US" sz="1800" i="1" dirty="0"/>
              <a:t>Once pupils have identified rights that are difficult for the Elan and the children in </a:t>
            </a:r>
            <a:r>
              <a:rPr lang="en-US" sz="1800" i="1" dirty="0" err="1"/>
              <a:t>Za’atari</a:t>
            </a:r>
            <a:r>
              <a:rPr lang="en-US" sz="1800" i="1" dirty="0"/>
              <a:t> camp to access, move on to the next slide, which provides a rights recap.</a:t>
            </a:r>
            <a:endParaRPr lang="en-GB" sz="1800" dirty="0"/>
          </a:p>
          <a:p>
            <a:pPr marL="0" marR="0" lvl="0" indent="0">
              <a:lnSpc>
                <a:spcPct val="107000"/>
              </a:lnSpc>
              <a:spcBef>
                <a:spcPts val="0"/>
              </a:spcBef>
              <a:spcAft>
                <a:spcPts val="800"/>
              </a:spcAft>
              <a:buClr>
                <a:srgbClr val="FF2D7B"/>
              </a:buClr>
              <a:buFont typeface="Arial" panose="020B0604020202020204" pitchFamily="34" charset="0"/>
              <a:buNone/>
            </a:pPr>
            <a:endParaRPr lang="en-US" sz="1800" dirty="0">
              <a:solidFill>
                <a:schemeClr val="bg1"/>
              </a:solidFill>
              <a:latin typeface="Fuse V.2 Display" panose="00000500000000000000" pitchFamily="50" charset="0"/>
              <a:ea typeface="MS PGothic" panose="020B0600070205080204" pitchFamily="34" charset="-128"/>
            </a:endParaRP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Additional discussion questions for adaptation: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Calibri" panose="020F0502020204030204" pitchFamily="34" charset="0"/>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Why did Alex visit Za’atar refugee camp?</a:t>
            </a:r>
          </a:p>
          <a:p>
            <a:pPr marL="342900" marR="0" lvl="0" indent="-342900" algn="l" defTabSz="914400" rtl="0" eaLnBrk="1" fontAlgn="auto" latinLnBrk="0" hangingPunct="1">
              <a:lnSpc>
                <a:spcPct val="107000"/>
              </a:lnSpc>
              <a:spcBef>
                <a:spcPts val="0"/>
              </a:spcBef>
              <a:spcAft>
                <a:spcPts val="0"/>
              </a:spcAft>
              <a:buClrTx/>
              <a:buSzTx/>
              <a:buFont typeface="Calibri" panose="020F0502020204030204" pitchFamily="34" charset="0"/>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What experiences did Alex and Elan share about their disabilities?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What did you learn </a:t>
            </a:r>
            <a:r>
              <a:rPr lang="en-US" sz="1800" dirty="0">
                <a:effectLst/>
                <a:latin typeface="Calibri" panose="020F0502020204030204" pitchFamily="34" charset="0"/>
                <a:ea typeface="Calibri" panose="020F0502020204030204" pitchFamily="34" charset="0"/>
                <a:cs typeface="Times New Roman" panose="02020603050405020304" pitchFamily="18" charset="0"/>
              </a:rPr>
              <a:t>from Elan?</a:t>
            </a:r>
          </a:p>
          <a:p>
            <a:pPr marL="342900" marR="0" lvl="0" indent="-342900">
              <a:lnSpc>
                <a:spcPct val="107000"/>
              </a:lnSpc>
              <a:spcBef>
                <a:spcPts val="0"/>
              </a:spcBef>
              <a:spcAft>
                <a:spcPts val="0"/>
              </a:spcAft>
              <a:buFont typeface="Calibri" panose="020F050202020403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Who else supports UNICEF at Za’atar refugee camp to implement the programs to help children with disabilities?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Calibri" panose="020F0502020204030204" pitchFamily="34" charset="0"/>
              <a:buChar cha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eaLnBrk="1" fontAlgn="auto" hangingPunct="1">
              <a:spcBef>
                <a:spcPts val="0"/>
              </a:spcBef>
              <a:spcAft>
                <a:spcPts val="0"/>
              </a:spcAft>
              <a:buFont typeface="Arial" panose="020B0604020202020204" pitchFamily="34" charset="0"/>
              <a:buNone/>
              <a:defRPr/>
            </a:pPr>
            <a:endParaRPr lang="en-US" sz="1800" i="1" dirty="0"/>
          </a:p>
          <a:p>
            <a:pPr eaLnBrk="1" fontAlgn="auto" hangingPunct="1">
              <a:spcBef>
                <a:spcPts val="0"/>
              </a:spcBef>
              <a:spcAft>
                <a:spcPts val="0"/>
              </a:spcAft>
              <a:defRPr/>
            </a:pPr>
            <a:r>
              <a:rPr lang="en-GB" sz="1800" dirty="0"/>
              <a:t> </a:t>
            </a:r>
          </a:p>
          <a:p>
            <a:pPr eaLnBrk="1" fontAlgn="auto" hangingPunct="1">
              <a:spcBef>
                <a:spcPts val="0"/>
              </a:spcBef>
              <a:spcAft>
                <a:spcPts val="0"/>
              </a:spcAft>
              <a:defRPr/>
            </a:pPr>
            <a:endParaRPr lang="en-GB" sz="1800" dirty="0"/>
          </a:p>
          <a:p>
            <a:pPr eaLnBrk="1" fontAlgn="auto" hangingPunct="1">
              <a:spcBef>
                <a:spcPts val="0"/>
              </a:spcBef>
              <a:spcAft>
                <a:spcPts val="0"/>
              </a:spcAft>
              <a:defRPr/>
            </a:pPr>
            <a:endParaRPr lang="en-US" sz="1800" dirty="0"/>
          </a:p>
          <a:p>
            <a:pPr marL="342900" marR="0" lvl="0" indent="-342900">
              <a:lnSpc>
                <a:spcPct val="107000"/>
              </a:lnSpc>
              <a:spcBef>
                <a:spcPts val="0"/>
              </a:spcBef>
              <a:spcAft>
                <a:spcPts val="800"/>
              </a:spcAft>
              <a:buFont typeface="Calibri" panose="020F050202020403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Calibri" panose="020F050202020403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260B2D-0714-4CA1-886B-6A18FC5D938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0397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800" i="0" dirty="0">
                <a:effectLst/>
                <a:latin typeface="Calibri" panose="020F0502020204030204" pitchFamily="34" charset="0"/>
                <a:ea typeface="Calibri" panose="020F0502020204030204" pitchFamily="34" charset="0"/>
                <a:cs typeface="Times New Roman" panose="02020603050405020304" pitchFamily="18" charset="0"/>
              </a:rPr>
              <a:t>Review Articles 2, 22 and 24 from the CRC </a:t>
            </a:r>
            <a:r>
              <a:rPr lang="en-GB" sz="18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using the short child-friendly CRC version of articles, and discuss:</a:t>
            </a:r>
            <a:r>
              <a:rPr lang="en-GB" sz="1800" i="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endParaRPr lang="en-GB" sz="1800" i="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GB" sz="1800" i="0" dirty="0">
                <a:effectLst/>
                <a:latin typeface="Calibri" panose="020F0502020204030204" pitchFamily="34" charset="0"/>
                <a:ea typeface="Calibri" panose="020F0502020204030204" pitchFamily="34" charset="0"/>
                <a:cs typeface="Times New Roman" panose="02020603050405020304" pitchFamily="18" charset="0"/>
              </a:rPr>
              <a:t>What do these rights mean to you?</a:t>
            </a:r>
          </a:p>
          <a:p>
            <a:pPr marL="285750" marR="0" indent="-285750">
              <a:spcBef>
                <a:spcPts val="0"/>
              </a:spcBef>
              <a:spcAft>
                <a:spcPts val="0"/>
              </a:spcAft>
              <a:buFont typeface="Arial" panose="020B0604020202020204" pitchFamily="34" charset="0"/>
              <a:buChar char="•"/>
            </a:pPr>
            <a:r>
              <a:rPr lang="en-GB" sz="1800" i="0" dirty="0">
                <a:effectLst/>
                <a:latin typeface="Calibri" panose="020F0502020204030204" pitchFamily="34" charset="0"/>
                <a:ea typeface="Calibri" panose="020F0502020204030204" pitchFamily="34" charset="0"/>
                <a:cs typeface="Times New Roman" panose="02020603050405020304" pitchFamily="18" charset="0"/>
              </a:rPr>
              <a:t>Why is it important that every child around the world has access to these rights?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260B2D-0714-4CA1-886B-6A18FC5D938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7599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Explain to pupils that a key principle to inclusion is focusing on what everyone CAN do, not focusing on what a child/children cannot do.</a:t>
            </a:r>
          </a:p>
          <a:p>
            <a:pPr marL="0" marR="0">
              <a:spcBef>
                <a:spcPts val="0"/>
              </a:spcBef>
              <a:spcAft>
                <a:spcPts val="0"/>
              </a:spcAft>
            </a:pP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Invite young people to work in small groups to create their own game to play in class. </a:t>
            </a:r>
          </a:p>
          <a:p>
            <a:pPr marL="0" marR="0">
              <a:spcBef>
                <a:spcPts val="0"/>
              </a:spcBef>
              <a:spcAft>
                <a:spcPts val="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(As an alternative, young people could design an inclusive play area - using paper and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coloured</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markers to draw it, or clay, art materials, or a computer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programme</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like Minecraft of Sketchup to create a 3d model.) </a:t>
            </a:r>
          </a:p>
          <a:p>
            <a:pPr marL="0" marR="0">
              <a:spcBef>
                <a:spcPts val="0"/>
              </a:spcBef>
              <a:spcAft>
                <a:spcPts val="0"/>
              </a:spcAft>
            </a:pP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Review the bullet points to give young people tips on creating inclusive play.  </a:t>
            </a:r>
          </a:p>
          <a:p>
            <a:pPr marL="0" marR="0">
              <a:spcBef>
                <a:spcPts val="0"/>
              </a:spcBef>
              <a:spcAft>
                <a:spcPts val="0"/>
              </a:spcAft>
            </a:pP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Some prompts to help young people get started may include:</a:t>
            </a:r>
          </a:p>
          <a:p>
            <a:pPr marL="285750" marR="0" indent="-285750">
              <a:spcBef>
                <a:spcPts val="0"/>
              </a:spcBef>
              <a:spcAft>
                <a:spcPts val="0"/>
              </a:spcAft>
              <a:buFontTx/>
              <a:buChar char="-"/>
            </a:pPr>
            <a:r>
              <a:rPr lang="en-US" sz="1800" i="1" dirty="0">
                <a:effectLst/>
                <a:latin typeface="Calibri" panose="020F0502020204030204" pitchFamily="34" charset="0"/>
                <a:ea typeface="Calibri" panose="020F0502020204030204" pitchFamily="34" charset="0"/>
                <a:cs typeface="Times New Roman" panose="02020603050405020304" pitchFamily="18" charset="0"/>
              </a:rPr>
              <a:t>An outdoor game  or an indoor game (choose one to give direction)</a:t>
            </a:r>
          </a:p>
          <a:p>
            <a:pPr marL="285750" marR="0" indent="-285750">
              <a:spcBef>
                <a:spcPts val="0"/>
              </a:spcBef>
              <a:spcAft>
                <a:spcPts val="0"/>
              </a:spcAft>
              <a:buFontTx/>
              <a:buChar char="-"/>
            </a:pPr>
            <a:r>
              <a:rPr lang="en-US" sz="1800" i="1" dirty="0">
                <a:effectLst/>
                <a:latin typeface="Calibri" panose="020F0502020204030204" pitchFamily="34" charset="0"/>
                <a:ea typeface="Calibri" panose="020F0502020204030204" pitchFamily="34" charset="0"/>
                <a:cs typeface="Times New Roman" panose="02020603050405020304" pitchFamily="18" charset="0"/>
              </a:rPr>
              <a:t>A game that can be played in 10 minutes</a:t>
            </a:r>
          </a:p>
          <a:p>
            <a:pPr marL="285750" marR="0" indent="-285750">
              <a:spcBef>
                <a:spcPts val="0"/>
              </a:spcBef>
              <a:spcAft>
                <a:spcPts val="0"/>
              </a:spcAft>
              <a:buFontTx/>
              <a:buChar char="-"/>
            </a:pPr>
            <a:r>
              <a:rPr lang="en-US" sz="1800" i="1" dirty="0">
                <a:effectLst/>
                <a:latin typeface="Calibri" panose="020F0502020204030204" pitchFamily="34" charset="0"/>
                <a:ea typeface="Calibri" panose="020F0502020204030204" pitchFamily="34" charset="0"/>
                <a:cs typeface="Times New Roman" panose="02020603050405020304" pitchFamily="18" charset="0"/>
              </a:rPr>
              <a:t>A game that is played sitting down</a:t>
            </a:r>
          </a:p>
          <a:p>
            <a:pPr marL="285750" marR="0" indent="-285750">
              <a:spcBef>
                <a:spcPts val="0"/>
              </a:spcBef>
              <a:spcAft>
                <a:spcPts val="0"/>
              </a:spcAft>
              <a:buFontTx/>
              <a:buChar char="-"/>
            </a:pPr>
            <a:r>
              <a:rPr lang="en-US" sz="1800" i="1" dirty="0">
                <a:effectLst/>
                <a:latin typeface="Calibri" panose="020F0502020204030204" pitchFamily="34" charset="0"/>
                <a:ea typeface="Calibri" panose="020F0502020204030204" pitchFamily="34" charset="0"/>
                <a:cs typeface="Times New Roman" panose="02020603050405020304" pitchFamily="18" charset="0"/>
              </a:rPr>
              <a:t>A game that only uses items you can find in the room </a:t>
            </a:r>
          </a:p>
          <a:p>
            <a:pPr marL="285750" marR="0" indent="-285750">
              <a:spcBef>
                <a:spcPts val="0"/>
              </a:spcBef>
              <a:spcAft>
                <a:spcPts val="0"/>
              </a:spcAft>
              <a:buFontTx/>
              <a:buChar char="-"/>
            </a:pP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FontTx/>
              <a:buNone/>
            </a:pPr>
            <a:r>
              <a:rPr lang="en-US" sz="1800" i="1" dirty="0">
                <a:effectLst/>
                <a:latin typeface="Calibri" panose="020F0502020204030204" pitchFamily="34" charset="0"/>
                <a:ea typeface="Calibri" panose="020F0502020204030204" pitchFamily="34" charset="0"/>
                <a:cs typeface="Times New Roman" panose="02020603050405020304" pitchFamily="18" charset="0"/>
              </a:rPr>
              <a:t>Give young people 30 minutes to create their game idea, then invite each group to present their game to the group. In addition to sharing the rules and goals of their game, ask young people to share how they used the principle to make it inclusive.</a:t>
            </a:r>
          </a:p>
          <a:p>
            <a:pPr marL="0" marR="0" indent="0">
              <a:spcBef>
                <a:spcPts val="0"/>
              </a:spcBef>
              <a:spcAft>
                <a:spcPts val="0"/>
              </a:spcAft>
              <a:buFontTx/>
              <a:buNone/>
            </a:pP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FontTx/>
              <a:buNone/>
            </a:pPr>
            <a:r>
              <a:rPr lang="en-US" sz="1800" i="1" dirty="0">
                <a:effectLst/>
                <a:latin typeface="Calibri" panose="020F0502020204030204" pitchFamily="34" charset="0"/>
                <a:ea typeface="Calibri" panose="020F0502020204030204" pitchFamily="34" charset="0"/>
                <a:cs typeface="Times New Roman" panose="02020603050405020304" pitchFamily="18" charset="0"/>
              </a:rPr>
              <a:t>If time permits, you could play the created games, vote on the class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favourites</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to try,  or encourage young people to play them during a break time. </a:t>
            </a:r>
          </a:p>
          <a:p>
            <a:pPr marL="0" marR="0">
              <a:spcBef>
                <a:spcPts val="0"/>
              </a:spcBef>
              <a:spcAft>
                <a:spcPts val="0"/>
              </a:spcAft>
            </a:pP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*Note: For more details on creating inclusive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activites</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review the full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Unicef</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resource:</a:t>
            </a:r>
          </a:p>
          <a:p>
            <a:pPr marL="0" marR="0">
              <a:spcBef>
                <a:spcPts val="0"/>
              </a:spcBef>
              <a:spcAft>
                <a:spcPts val="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https://</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www.unicef.org</a:t>
            </a:r>
            <a:r>
              <a:rPr lang="en-US" sz="1800" i="1" dirty="0">
                <a:effectLst/>
                <a:latin typeface="Calibri" panose="020F0502020204030204" pitchFamily="34" charset="0"/>
                <a:ea typeface="Calibri" panose="020F0502020204030204" pitchFamily="34" charset="0"/>
                <a:cs typeface="Times New Roman" panose="02020603050405020304" pitchFamily="18" charset="0"/>
              </a:rPr>
              <a:t>/supply/media/18556/file/disability-guidance-recreational-activities-UNICEF-education-kit-handbook.pdf</a:t>
            </a:r>
          </a:p>
          <a:p>
            <a:pPr marL="0" marR="0">
              <a:spcBef>
                <a:spcPts val="0"/>
              </a:spcBef>
              <a:spcAft>
                <a:spcPts val="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260B2D-0714-4CA1-886B-6A18FC5D938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3020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i="1" dirty="0">
                <a:solidFill>
                  <a:srgbClr val="000000"/>
                </a:solidFill>
                <a:effectLst/>
                <a:latin typeface="Helvetica Neue" panose="02000503000000020004" pitchFamily="2" charset="0"/>
              </a:rPr>
              <a:t>Complete the lesson by showing children this video that explains the importance of mental health in protecting play. You can watch the video from the presentation or directly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260B2D-0714-4CA1-886B-6A18FC5D938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5253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i="1" dirty="0">
                <a:effectLst/>
                <a:latin typeface="Calibri" panose="020F0502020204030204" pitchFamily="34" charset="0"/>
                <a:ea typeface="Calibri" panose="020F0502020204030204" pitchFamily="34" charset="0"/>
                <a:cs typeface="Times New Roman" panose="02020603050405020304" pitchFamily="18" charset="0"/>
              </a:rPr>
              <a:t>Teacher Preparation: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Review and adapt discussion questions, review and adapt the play timeline activity for your class, preview the closing play and mental health video.</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260B2D-0714-4CA1-886B-6A18FC5D938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2861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Building on the activity from the Soccer Aid Academy Lesson 1, introduce that it’s not only important for all children to play because it is their </a:t>
            </a:r>
            <a:r>
              <a:rPr lang="en-GB" sz="1200" i="1" dirty="0"/>
              <a:t>right to play. It’s also important to play because play is good for our health and our growth as children – especially our mental health.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t>Use the questions on the following slide as prompts to begin a conversation about play and mental health.</a:t>
            </a:r>
            <a:endParaRPr lang="en-GB" sz="1200"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260B2D-0714-4CA1-886B-6A18FC5D938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7735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1844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6915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2627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5643522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A blue and black logo&#10;&#10;Description automatically generated">
            <a:extLst>
              <a:ext uri="{FF2B5EF4-FFF2-40B4-BE49-F238E27FC236}">
                <a16:creationId xmlns:a16="http://schemas.microsoft.com/office/drawing/2014/main" id="{71CC77B1-F94D-530F-22E3-8E5C11A0366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2085089"/>
      </p:ext>
    </p:extLst>
  </p:cSld>
  <p:clrMap bg1="lt1" tx1="dk1" bg2="lt2" tx2="dk2" accent1="accent1" accent2="accent2" accent3="accent3" accent4="accent4" accent5="accent5" accent6="accent6" hlink="hlink" folHlink="folHlink"/>
  <p:sldLayoutIdLst>
    <p:sldLayoutId id="2147483661" r:id="rId1"/>
  </p:sldLayoutIdLst>
  <p:txStyles>
    <p:titleStyle>
      <a:lvl1pPr algn="l" rtl="0" eaLnBrk="0" fontAlgn="base" hangingPunct="0">
        <a:lnSpc>
          <a:spcPct val="90000"/>
        </a:lnSpc>
        <a:spcBef>
          <a:spcPct val="0"/>
        </a:spcBef>
        <a:spcAft>
          <a:spcPct val="0"/>
        </a:spcAft>
        <a:defRPr sz="5867" kern="1200">
          <a:solidFill>
            <a:schemeClr val="tx1"/>
          </a:solidFill>
          <a:latin typeface="+mj-lt"/>
          <a:ea typeface="+mj-ea"/>
          <a:cs typeface="+mj-cs"/>
        </a:defRPr>
      </a:lvl1pPr>
      <a:lvl2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5pPr>
      <a:lvl6pPr marL="609585" algn="l" rtl="0" fontAlgn="base">
        <a:lnSpc>
          <a:spcPct val="90000"/>
        </a:lnSpc>
        <a:spcBef>
          <a:spcPct val="0"/>
        </a:spcBef>
        <a:spcAft>
          <a:spcPct val="0"/>
        </a:spcAft>
        <a:defRPr sz="5867">
          <a:solidFill>
            <a:schemeClr val="tx1"/>
          </a:solidFill>
          <a:latin typeface="Calibri Light" panose="020F0302020204030204" pitchFamily="34" charset="0"/>
        </a:defRPr>
      </a:lvl6pPr>
      <a:lvl7pPr marL="1219170" algn="l" rtl="0" fontAlgn="base">
        <a:lnSpc>
          <a:spcPct val="90000"/>
        </a:lnSpc>
        <a:spcBef>
          <a:spcPct val="0"/>
        </a:spcBef>
        <a:spcAft>
          <a:spcPct val="0"/>
        </a:spcAft>
        <a:defRPr sz="5867">
          <a:solidFill>
            <a:schemeClr val="tx1"/>
          </a:solidFill>
          <a:latin typeface="Calibri Light" panose="020F0302020204030204" pitchFamily="34" charset="0"/>
        </a:defRPr>
      </a:lvl7pPr>
      <a:lvl8pPr marL="1828754" algn="l" rtl="0" fontAlgn="base">
        <a:lnSpc>
          <a:spcPct val="90000"/>
        </a:lnSpc>
        <a:spcBef>
          <a:spcPct val="0"/>
        </a:spcBef>
        <a:spcAft>
          <a:spcPct val="0"/>
        </a:spcAft>
        <a:defRPr sz="5867">
          <a:solidFill>
            <a:schemeClr val="tx1"/>
          </a:solidFill>
          <a:latin typeface="Calibri Light" panose="020F0302020204030204" pitchFamily="34" charset="0"/>
        </a:defRPr>
      </a:lvl8pPr>
      <a:lvl9pPr marL="2438339" algn="l" rtl="0" fontAlgn="base">
        <a:lnSpc>
          <a:spcPct val="90000"/>
        </a:lnSpc>
        <a:spcBef>
          <a:spcPct val="0"/>
        </a:spcBef>
        <a:spcAft>
          <a:spcPct val="0"/>
        </a:spcAft>
        <a:defRPr sz="5867">
          <a:solidFill>
            <a:schemeClr val="tx1"/>
          </a:solidFill>
          <a:latin typeface="Calibri Light" panose="020F0302020204030204" pitchFamily="34" charset="0"/>
        </a:defRPr>
      </a:lvl9pPr>
    </p:titleStyle>
    <p:bodyStyle>
      <a:lvl1pPr marL="304792" indent="-304792" algn="l" rtl="0" eaLnBrk="0" fontAlgn="base" hangingPunct="0">
        <a:lnSpc>
          <a:spcPct val="90000"/>
        </a:lnSpc>
        <a:spcBef>
          <a:spcPts val="1333"/>
        </a:spcBef>
        <a:spcAft>
          <a:spcPct val="0"/>
        </a:spcAft>
        <a:buFont typeface="Arial" panose="020B0604020202020204" pitchFamily="34" charset="0"/>
        <a:buChar char="•"/>
        <a:defRPr sz="3733" kern="1200">
          <a:solidFill>
            <a:schemeClr val="tx1"/>
          </a:solidFill>
          <a:latin typeface="+mn-lt"/>
          <a:ea typeface="+mn-ea"/>
          <a:cs typeface="+mn-cs"/>
        </a:defRPr>
      </a:lvl1pPr>
      <a:lvl2pPr marL="914377" indent="-304792" algn="l" rtl="0" eaLnBrk="0" fontAlgn="base" hangingPunct="0">
        <a:lnSpc>
          <a:spcPct val="90000"/>
        </a:lnSpc>
        <a:spcBef>
          <a:spcPts val="667"/>
        </a:spcBef>
        <a:spcAft>
          <a:spcPct val="0"/>
        </a:spcAft>
        <a:buFont typeface="Arial" panose="020B0604020202020204" pitchFamily="34" charset="0"/>
        <a:buChar char="•"/>
        <a:defRPr sz="3200" kern="1200">
          <a:solidFill>
            <a:schemeClr val="tx1"/>
          </a:solidFill>
          <a:latin typeface="+mn-lt"/>
          <a:ea typeface="+mn-ea"/>
          <a:cs typeface="+mn-cs"/>
        </a:defRPr>
      </a:lvl2pPr>
      <a:lvl3pPr marL="1523962" indent="-304792" algn="l" rtl="0" eaLnBrk="0" fontAlgn="base" hangingPunct="0">
        <a:lnSpc>
          <a:spcPct val="90000"/>
        </a:lnSpc>
        <a:spcBef>
          <a:spcPts val="667"/>
        </a:spcBef>
        <a:spcAft>
          <a:spcPct val="0"/>
        </a:spcAft>
        <a:buFont typeface="Arial" panose="020B0604020202020204" pitchFamily="34" charset="0"/>
        <a:buChar char="•"/>
        <a:defRPr sz="2667" kern="1200">
          <a:solidFill>
            <a:schemeClr val="tx1"/>
          </a:solidFill>
          <a:latin typeface="+mn-lt"/>
          <a:ea typeface="+mn-ea"/>
          <a:cs typeface="+mn-cs"/>
        </a:defRPr>
      </a:lvl3pPr>
      <a:lvl4pPr marL="2133547" indent="-304792" algn="l" rtl="0" eaLnBrk="0" fontAlgn="base" hangingPunct="0">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4pPr>
      <a:lvl5pPr marL="2743131" indent="-304792" algn="l" rtl="0" eaLnBrk="0" fontAlgn="base" hangingPunct="0">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3" descr="A blue and black background&#10;&#10;Description automatically generated">
            <a:extLst>
              <a:ext uri="{FF2B5EF4-FFF2-40B4-BE49-F238E27FC236}">
                <a16:creationId xmlns:a16="http://schemas.microsoft.com/office/drawing/2014/main" id="{8EACE279-B3F3-0A30-C180-58289744679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0046414"/>
      </p:ext>
    </p:extLst>
  </p:cSld>
  <p:clrMap bg1="lt1" tx1="dk1" bg2="lt2" tx2="dk2" accent1="accent1" accent2="accent2" accent3="accent3" accent4="accent4" accent5="accent5" accent6="accent6" hlink="hlink" folHlink="folHlink"/>
  <p:sldLayoutIdLst>
    <p:sldLayoutId id="2147483663" r:id="rId1"/>
  </p:sldLayoutIdLst>
  <p:txStyles>
    <p:titleStyle>
      <a:lvl1pPr algn="l" rtl="0" eaLnBrk="0" fontAlgn="base" hangingPunct="0">
        <a:lnSpc>
          <a:spcPct val="90000"/>
        </a:lnSpc>
        <a:spcBef>
          <a:spcPct val="0"/>
        </a:spcBef>
        <a:spcAft>
          <a:spcPct val="0"/>
        </a:spcAft>
        <a:defRPr sz="5867" kern="1200">
          <a:solidFill>
            <a:schemeClr val="tx1"/>
          </a:solidFill>
          <a:latin typeface="+mj-lt"/>
          <a:ea typeface="+mj-ea"/>
          <a:cs typeface="+mj-cs"/>
        </a:defRPr>
      </a:lvl1pPr>
      <a:lvl2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5pPr>
      <a:lvl6pPr marL="609585" algn="l" rtl="0" fontAlgn="base">
        <a:lnSpc>
          <a:spcPct val="90000"/>
        </a:lnSpc>
        <a:spcBef>
          <a:spcPct val="0"/>
        </a:spcBef>
        <a:spcAft>
          <a:spcPct val="0"/>
        </a:spcAft>
        <a:defRPr sz="5867">
          <a:solidFill>
            <a:schemeClr val="tx1"/>
          </a:solidFill>
          <a:latin typeface="Calibri Light" panose="020F0302020204030204" pitchFamily="34" charset="0"/>
        </a:defRPr>
      </a:lvl6pPr>
      <a:lvl7pPr marL="1219170" algn="l" rtl="0" fontAlgn="base">
        <a:lnSpc>
          <a:spcPct val="90000"/>
        </a:lnSpc>
        <a:spcBef>
          <a:spcPct val="0"/>
        </a:spcBef>
        <a:spcAft>
          <a:spcPct val="0"/>
        </a:spcAft>
        <a:defRPr sz="5867">
          <a:solidFill>
            <a:schemeClr val="tx1"/>
          </a:solidFill>
          <a:latin typeface="Calibri Light" panose="020F0302020204030204" pitchFamily="34" charset="0"/>
        </a:defRPr>
      </a:lvl7pPr>
      <a:lvl8pPr marL="1828754" algn="l" rtl="0" fontAlgn="base">
        <a:lnSpc>
          <a:spcPct val="90000"/>
        </a:lnSpc>
        <a:spcBef>
          <a:spcPct val="0"/>
        </a:spcBef>
        <a:spcAft>
          <a:spcPct val="0"/>
        </a:spcAft>
        <a:defRPr sz="5867">
          <a:solidFill>
            <a:schemeClr val="tx1"/>
          </a:solidFill>
          <a:latin typeface="Calibri Light" panose="020F0302020204030204" pitchFamily="34" charset="0"/>
        </a:defRPr>
      </a:lvl8pPr>
      <a:lvl9pPr marL="2438339" algn="l" rtl="0" fontAlgn="base">
        <a:lnSpc>
          <a:spcPct val="90000"/>
        </a:lnSpc>
        <a:spcBef>
          <a:spcPct val="0"/>
        </a:spcBef>
        <a:spcAft>
          <a:spcPct val="0"/>
        </a:spcAft>
        <a:defRPr sz="5867">
          <a:solidFill>
            <a:schemeClr val="tx1"/>
          </a:solidFill>
          <a:latin typeface="Calibri Light" panose="020F0302020204030204" pitchFamily="34" charset="0"/>
        </a:defRPr>
      </a:lvl9pPr>
    </p:titleStyle>
    <p:bodyStyle>
      <a:lvl1pPr marL="304792" indent="-304792" algn="l" rtl="0" eaLnBrk="0" fontAlgn="base" hangingPunct="0">
        <a:lnSpc>
          <a:spcPct val="90000"/>
        </a:lnSpc>
        <a:spcBef>
          <a:spcPts val="1333"/>
        </a:spcBef>
        <a:spcAft>
          <a:spcPct val="0"/>
        </a:spcAft>
        <a:buFont typeface="Arial" panose="020B0604020202020204" pitchFamily="34" charset="0"/>
        <a:buChar char="•"/>
        <a:defRPr sz="3733" kern="1200">
          <a:solidFill>
            <a:schemeClr val="tx1"/>
          </a:solidFill>
          <a:latin typeface="+mn-lt"/>
          <a:ea typeface="+mn-ea"/>
          <a:cs typeface="+mn-cs"/>
        </a:defRPr>
      </a:lvl1pPr>
      <a:lvl2pPr marL="914377" indent="-304792" algn="l" rtl="0" eaLnBrk="0" fontAlgn="base" hangingPunct="0">
        <a:lnSpc>
          <a:spcPct val="90000"/>
        </a:lnSpc>
        <a:spcBef>
          <a:spcPts val="667"/>
        </a:spcBef>
        <a:spcAft>
          <a:spcPct val="0"/>
        </a:spcAft>
        <a:buFont typeface="Arial" panose="020B0604020202020204" pitchFamily="34" charset="0"/>
        <a:buChar char="•"/>
        <a:defRPr sz="3200" kern="1200">
          <a:solidFill>
            <a:schemeClr val="tx1"/>
          </a:solidFill>
          <a:latin typeface="+mn-lt"/>
          <a:ea typeface="+mn-ea"/>
          <a:cs typeface="+mn-cs"/>
        </a:defRPr>
      </a:lvl2pPr>
      <a:lvl3pPr marL="1523962" indent="-304792" algn="l" rtl="0" eaLnBrk="0" fontAlgn="base" hangingPunct="0">
        <a:lnSpc>
          <a:spcPct val="90000"/>
        </a:lnSpc>
        <a:spcBef>
          <a:spcPts val="667"/>
        </a:spcBef>
        <a:spcAft>
          <a:spcPct val="0"/>
        </a:spcAft>
        <a:buFont typeface="Arial" panose="020B0604020202020204" pitchFamily="34" charset="0"/>
        <a:buChar char="•"/>
        <a:defRPr sz="2667" kern="1200">
          <a:solidFill>
            <a:schemeClr val="tx1"/>
          </a:solidFill>
          <a:latin typeface="+mn-lt"/>
          <a:ea typeface="+mn-ea"/>
          <a:cs typeface="+mn-cs"/>
        </a:defRPr>
      </a:lvl3pPr>
      <a:lvl4pPr marL="2133547" indent="-304792" algn="l" rtl="0" eaLnBrk="0" fontAlgn="base" hangingPunct="0">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4pPr>
      <a:lvl5pPr marL="2743131" indent="-304792" algn="l" rtl="0" eaLnBrk="0" fontAlgn="base" hangingPunct="0">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9458" name="Picture 4" descr="A group of children playing in the desert&#10;&#10;Description automatically generated">
            <a:extLst>
              <a:ext uri="{FF2B5EF4-FFF2-40B4-BE49-F238E27FC236}">
                <a16:creationId xmlns:a16="http://schemas.microsoft.com/office/drawing/2014/main" id="{91BF80F3-7F7C-5DC5-7793-66CED27679F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t="1595" r="282" b="14694"/>
          <a:stretch>
            <a:fillRect/>
          </a:stretch>
        </p:blipFill>
        <p:spPr bwMode="auto">
          <a:xfrm>
            <a:off x="0" y="0"/>
            <a:ext cx="1225338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34A3A790-1591-5F43-4D08-F08B6B8C39AE}"/>
              </a:ext>
            </a:extLst>
          </p:cNvPr>
          <p:cNvSpPr/>
          <p:nvPr userDrawn="1"/>
        </p:nvSpPr>
        <p:spPr>
          <a:xfrm>
            <a:off x="160867" y="5780618"/>
            <a:ext cx="3583517" cy="941916"/>
          </a:xfrm>
          <a:prstGeom prst="rect">
            <a:avLst/>
          </a:prstGeom>
          <a:solidFill>
            <a:srgbClr val="000000">
              <a:alpha val="5695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26629" name="TextBox 10">
            <a:extLst>
              <a:ext uri="{FF2B5EF4-FFF2-40B4-BE49-F238E27FC236}">
                <a16:creationId xmlns:a16="http://schemas.microsoft.com/office/drawing/2014/main" id="{307A8681-868A-565F-A2EA-0CC503B1CBF2}"/>
              </a:ext>
            </a:extLst>
          </p:cNvPr>
          <p:cNvSpPr txBox="1">
            <a:spLocks noChangeArrowheads="1"/>
          </p:cNvSpPr>
          <p:nvPr userDrawn="1"/>
        </p:nvSpPr>
        <p:spPr bwMode="auto">
          <a:xfrm>
            <a:off x="160867" y="5797551"/>
            <a:ext cx="3644900" cy="912814"/>
          </a:xfrm>
          <a:prstGeom prst="rect">
            <a:avLst/>
          </a:prstGeom>
          <a:noFill/>
          <a:ln>
            <a:noFill/>
          </a:ln>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GB" altLang="en-US" sz="1333" dirty="0">
                <a:solidFill>
                  <a:schemeClr val="bg1"/>
                </a:solidFill>
                <a:latin typeface="Univers LT Pro 45 Light" panose="020B0403020202020204" pitchFamily="34" charset="0"/>
              </a:rPr>
              <a:t>Khadija, 9, plays with her classmates at her community-based education class supported in Bagh-e-Jalal village, Daikundi province, central Afghanistan.</a:t>
            </a:r>
            <a:endParaRPr lang="en-GB" altLang="en-US" sz="1600" dirty="0">
              <a:solidFill>
                <a:schemeClr val="bg1"/>
              </a:solidFill>
              <a:latin typeface="Univers LT Pro 45 Light" panose="020B0403020202020204" pitchFamily="34" charset="0"/>
            </a:endParaRPr>
          </a:p>
        </p:txBody>
      </p:sp>
      <p:pic>
        <p:nvPicPr>
          <p:cNvPr id="19461" name="Picture 10" descr="A black background with white text&#10;&#10;Description automatically generated">
            <a:extLst>
              <a:ext uri="{FF2B5EF4-FFF2-40B4-BE49-F238E27FC236}">
                <a16:creationId xmlns:a16="http://schemas.microsoft.com/office/drawing/2014/main" id="{51BB8967-597D-1C18-B336-1F3136EC7C1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448801" y="294218"/>
            <a:ext cx="2546351" cy="62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5">
            <a:extLst>
              <a:ext uri="{FF2B5EF4-FFF2-40B4-BE49-F238E27FC236}">
                <a16:creationId xmlns:a16="http://schemas.microsoft.com/office/drawing/2014/main" id="{517C9C28-996B-E0FD-071A-0CED67703366}"/>
              </a:ext>
            </a:extLst>
          </p:cNvPr>
          <p:cNvSpPr txBox="1">
            <a:spLocks noChangeArrowheads="1"/>
          </p:cNvSpPr>
          <p:nvPr userDrawn="1"/>
        </p:nvSpPr>
        <p:spPr bwMode="auto">
          <a:xfrm rot="5400000">
            <a:off x="10779126" y="5369771"/>
            <a:ext cx="2719916" cy="256545"/>
          </a:xfrm>
          <a:prstGeom prst="rect">
            <a:avLst/>
          </a:prstGeom>
          <a:noFill/>
          <a:ln>
            <a:noFill/>
          </a:ln>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defRPr/>
            </a:pPr>
            <a:r>
              <a:rPr lang="en-GB" altLang="en-US" sz="800" dirty="0">
                <a:solidFill>
                  <a:schemeClr val="bg1"/>
                </a:solidFill>
                <a:latin typeface="Univers LT Pro 45 Light" panose="020B0403020202020204" pitchFamily="34" charset="77"/>
              </a:rPr>
              <a:t>©</a:t>
            </a:r>
            <a:r>
              <a:rPr lang="en-GB" altLang="en-US" sz="1067" dirty="0">
                <a:solidFill>
                  <a:srgbClr val="474747"/>
                </a:solidFill>
                <a:latin typeface="Montserrat" pitchFamily="2" charset="77"/>
              </a:rPr>
              <a:t> </a:t>
            </a:r>
            <a:r>
              <a:rPr lang="en-GB" altLang="en-US" sz="800" dirty="0">
                <a:solidFill>
                  <a:schemeClr val="bg1"/>
                </a:solidFill>
                <a:latin typeface="Univers LT Pro 45 Light" panose="020B0403020202020204" pitchFamily="34" charset="77"/>
              </a:rPr>
              <a:t>UNICEF/Musadiq</a:t>
            </a:r>
            <a:endParaRPr lang="en-US" altLang="en-US" sz="800" dirty="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3349968305"/>
      </p:ext>
    </p:extLst>
  </p:cSld>
  <p:clrMap bg1="lt1" tx1="dk1" bg2="lt2" tx2="dk2" accent1="accent1" accent2="accent2" accent3="accent3" accent4="accent4" accent5="accent5" accent6="accent6" hlink="hlink" folHlink="folHlink"/>
  <p:sldLayoutIdLst>
    <p:sldLayoutId id="2147483665" r:id="rId1"/>
  </p:sldLayoutIdLst>
  <p:txStyles>
    <p:titleStyle>
      <a:lvl1pPr algn="l" rtl="0" eaLnBrk="0" fontAlgn="base" hangingPunct="0">
        <a:lnSpc>
          <a:spcPct val="90000"/>
        </a:lnSpc>
        <a:spcBef>
          <a:spcPct val="0"/>
        </a:spcBef>
        <a:spcAft>
          <a:spcPct val="0"/>
        </a:spcAft>
        <a:defRPr sz="5867" kern="1200">
          <a:solidFill>
            <a:schemeClr val="tx1"/>
          </a:solidFill>
          <a:latin typeface="+mj-lt"/>
          <a:ea typeface="+mj-ea"/>
          <a:cs typeface="+mj-cs"/>
        </a:defRPr>
      </a:lvl1pPr>
      <a:lvl2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5pPr>
      <a:lvl6pPr marL="609585" algn="l" rtl="0" fontAlgn="base">
        <a:lnSpc>
          <a:spcPct val="90000"/>
        </a:lnSpc>
        <a:spcBef>
          <a:spcPct val="0"/>
        </a:spcBef>
        <a:spcAft>
          <a:spcPct val="0"/>
        </a:spcAft>
        <a:defRPr sz="5867">
          <a:solidFill>
            <a:schemeClr val="tx1"/>
          </a:solidFill>
          <a:latin typeface="Calibri Light" panose="020F0302020204030204" pitchFamily="34" charset="0"/>
        </a:defRPr>
      </a:lvl6pPr>
      <a:lvl7pPr marL="1219170" algn="l" rtl="0" fontAlgn="base">
        <a:lnSpc>
          <a:spcPct val="90000"/>
        </a:lnSpc>
        <a:spcBef>
          <a:spcPct val="0"/>
        </a:spcBef>
        <a:spcAft>
          <a:spcPct val="0"/>
        </a:spcAft>
        <a:defRPr sz="5867">
          <a:solidFill>
            <a:schemeClr val="tx1"/>
          </a:solidFill>
          <a:latin typeface="Calibri Light" panose="020F0302020204030204" pitchFamily="34" charset="0"/>
        </a:defRPr>
      </a:lvl7pPr>
      <a:lvl8pPr marL="1828754" algn="l" rtl="0" fontAlgn="base">
        <a:lnSpc>
          <a:spcPct val="90000"/>
        </a:lnSpc>
        <a:spcBef>
          <a:spcPct val="0"/>
        </a:spcBef>
        <a:spcAft>
          <a:spcPct val="0"/>
        </a:spcAft>
        <a:defRPr sz="5867">
          <a:solidFill>
            <a:schemeClr val="tx1"/>
          </a:solidFill>
          <a:latin typeface="Calibri Light" panose="020F0302020204030204" pitchFamily="34" charset="0"/>
        </a:defRPr>
      </a:lvl8pPr>
      <a:lvl9pPr marL="2438339" algn="l" rtl="0" fontAlgn="base">
        <a:lnSpc>
          <a:spcPct val="90000"/>
        </a:lnSpc>
        <a:spcBef>
          <a:spcPct val="0"/>
        </a:spcBef>
        <a:spcAft>
          <a:spcPct val="0"/>
        </a:spcAft>
        <a:defRPr sz="5867">
          <a:solidFill>
            <a:schemeClr val="tx1"/>
          </a:solidFill>
          <a:latin typeface="Calibri Light" panose="020F0302020204030204" pitchFamily="34" charset="0"/>
        </a:defRPr>
      </a:lvl9pPr>
    </p:titleStyle>
    <p:bodyStyle>
      <a:lvl1pPr marL="304792" indent="-304792" algn="l" rtl="0" eaLnBrk="0" fontAlgn="base" hangingPunct="0">
        <a:lnSpc>
          <a:spcPct val="90000"/>
        </a:lnSpc>
        <a:spcBef>
          <a:spcPts val="1333"/>
        </a:spcBef>
        <a:spcAft>
          <a:spcPct val="0"/>
        </a:spcAft>
        <a:buFont typeface="Arial" panose="020B0604020202020204" pitchFamily="34" charset="0"/>
        <a:buChar char="•"/>
        <a:defRPr sz="3733" kern="1200">
          <a:solidFill>
            <a:schemeClr val="tx1"/>
          </a:solidFill>
          <a:latin typeface="+mn-lt"/>
          <a:ea typeface="+mn-ea"/>
          <a:cs typeface="+mn-cs"/>
        </a:defRPr>
      </a:lvl1pPr>
      <a:lvl2pPr marL="914377" indent="-304792" algn="l" rtl="0" eaLnBrk="0" fontAlgn="base" hangingPunct="0">
        <a:lnSpc>
          <a:spcPct val="90000"/>
        </a:lnSpc>
        <a:spcBef>
          <a:spcPts val="667"/>
        </a:spcBef>
        <a:spcAft>
          <a:spcPct val="0"/>
        </a:spcAft>
        <a:buFont typeface="Arial" panose="020B0604020202020204" pitchFamily="34" charset="0"/>
        <a:buChar char="•"/>
        <a:defRPr sz="3200" kern="1200">
          <a:solidFill>
            <a:schemeClr val="tx1"/>
          </a:solidFill>
          <a:latin typeface="+mn-lt"/>
          <a:ea typeface="+mn-ea"/>
          <a:cs typeface="+mn-cs"/>
        </a:defRPr>
      </a:lvl2pPr>
      <a:lvl3pPr marL="1523962" indent="-304792" algn="l" rtl="0" eaLnBrk="0" fontAlgn="base" hangingPunct="0">
        <a:lnSpc>
          <a:spcPct val="90000"/>
        </a:lnSpc>
        <a:spcBef>
          <a:spcPts val="667"/>
        </a:spcBef>
        <a:spcAft>
          <a:spcPct val="0"/>
        </a:spcAft>
        <a:buFont typeface="Arial" panose="020B0604020202020204" pitchFamily="34" charset="0"/>
        <a:buChar char="•"/>
        <a:defRPr sz="2667" kern="1200">
          <a:solidFill>
            <a:schemeClr val="tx1"/>
          </a:solidFill>
          <a:latin typeface="+mn-lt"/>
          <a:ea typeface="+mn-ea"/>
          <a:cs typeface="+mn-cs"/>
        </a:defRPr>
      </a:lvl3pPr>
      <a:lvl4pPr marL="2133547" indent="-304792" algn="l" rtl="0" eaLnBrk="0" fontAlgn="base" hangingPunct="0">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4pPr>
      <a:lvl5pPr marL="2743131" indent="-304792" algn="l" rtl="0" eaLnBrk="0" fontAlgn="base" hangingPunct="0">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482" name="Picture 4" descr="A group of children playing football&#10;&#10;Description automatically generated">
            <a:extLst>
              <a:ext uri="{FF2B5EF4-FFF2-40B4-BE49-F238E27FC236}">
                <a16:creationId xmlns:a16="http://schemas.microsoft.com/office/drawing/2014/main" id="{ACFF6565-66B1-CC71-7E50-5AF0FA79D3A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4111" t="14963" b="3970"/>
          <a:stretch>
            <a:fillRect/>
          </a:stretch>
        </p:blipFill>
        <p:spPr bwMode="auto">
          <a:xfrm>
            <a:off x="23285" y="0"/>
            <a:ext cx="1216871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66AF409D-D27F-0D0B-FD59-FCCFE2297D7D}"/>
              </a:ext>
            </a:extLst>
          </p:cNvPr>
          <p:cNvSpPr/>
          <p:nvPr userDrawn="1"/>
        </p:nvSpPr>
        <p:spPr>
          <a:xfrm>
            <a:off x="160867" y="5780618"/>
            <a:ext cx="3583517" cy="941916"/>
          </a:xfrm>
          <a:prstGeom prst="rect">
            <a:avLst/>
          </a:prstGeom>
          <a:solidFill>
            <a:srgbClr val="000000">
              <a:alpha val="5695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26629" name="TextBox 10">
            <a:extLst>
              <a:ext uri="{FF2B5EF4-FFF2-40B4-BE49-F238E27FC236}">
                <a16:creationId xmlns:a16="http://schemas.microsoft.com/office/drawing/2014/main" id="{D55961E1-C511-0D02-0AB6-6EBD5ADE1819}"/>
              </a:ext>
            </a:extLst>
          </p:cNvPr>
          <p:cNvSpPr txBox="1">
            <a:spLocks noChangeArrowheads="1"/>
          </p:cNvSpPr>
          <p:nvPr userDrawn="1"/>
        </p:nvSpPr>
        <p:spPr bwMode="auto">
          <a:xfrm>
            <a:off x="160867" y="5797551"/>
            <a:ext cx="3644900" cy="912814"/>
          </a:xfrm>
          <a:prstGeom prst="rect">
            <a:avLst/>
          </a:prstGeom>
          <a:noFill/>
          <a:ln>
            <a:noFill/>
          </a:ln>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GB" altLang="en-US" sz="1333" dirty="0">
                <a:solidFill>
                  <a:schemeClr val="bg1"/>
                </a:solidFill>
                <a:latin typeface="Univers LT Pro 45 Light" panose="020B0403020202020204" pitchFamily="34" charset="0"/>
              </a:rPr>
              <a:t>Thach Thi Hong Mo, 5 years old, Khmer girl enjoys playing football with her friends at Long Phu Preschool, Long Phu District, Soc Trang Province, Viet Nam. </a:t>
            </a:r>
            <a:endParaRPr lang="en-GB" altLang="en-US" sz="1600" dirty="0">
              <a:solidFill>
                <a:schemeClr val="bg1"/>
              </a:solidFill>
              <a:latin typeface="Univers LT Pro 45 Light" panose="020B0403020202020204" pitchFamily="34" charset="0"/>
            </a:endParaRPr>
          </a:p>
        </p:txBody>
      </p:sp>
      <p:sp>
        <p:nvSpPr>
          <p:cNvPr id="9" name="TextBox 5">
            <a:extLst>
              <a:ext uri="{FF2B5EF4-FFF2-40B4-BE49-F238E27FC236}">
                <a16:creationId xmlns:a16="http://schemas.microsoft.com/office/drawing/2014/main" id="{5DF0758C-0D1B-1AEE-2E4B-109A374B3DC0}"/>
              </a:ext>
            </a:extLst>
          </p:cNvPr>
          <p:cNvSpPr txBox="1">
            <a:spLocks noChangeArrowheads="1"/>
          </p:cNvSpPr>
          <p:nvPr userDrawn="1"/>
        </p:nvSpPr>
        <p:spPr bwMode="auto">
          <a:xfrm rot="5400000">
            <a:off x="10664826" y="-340997"/>
            <a:ext cx="2719917" cy="256545"/>
          </a:xfrm>
          <a:prstGeom prst="rect">
            <a:avLst/>
          </a:prstGeom>
          <a:noFill/>
          <a:ln>
            <a:noFill/>
          </a:ln>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defRPr/>
            </a:pPr>
            <a:r>
              <a:rPr lang="en-GB" altLang="en-US" sz="800" dirty="0">
                <a:solidFill>
                  <a:schemeClr val="bg1"/>
                </a:solidFill>
                <a:latin typeface="Univers LT Pro 45 Light" panose="020B0403020202020204" pitchFamily="34" charset="77"/>
              </a:rPr>
              <a:t>©</a:t>
            </a:r>
            <a:r>
              <a:rPr lang="en-GB" altLang="en-US" sz="1067" dirty="0">
                <a:solidFill>
                  <a:srgbClr val="474747"/>
                </a:solidFill>
                <a:latin typeface="Montserrat" pitchFamily="2" charset="77"/>
              </a:rPr>
              <a:t> </a:t>
            </a:r>
            <a:r>
              <a:rPr lang="en-GB" altLang="en-US" sz="800" dirty="0">
                <a:solidFill>
                  <a:schemeClr val="bg1"/>
                </a:solidFill>
                <a:latin typeface="Univers LT Pro 45 Light" panose="020B0403020202020204" pitchFamily="34" charset="77"/>
              </a:rPr>
              <a:t>UNICEF/Viet Hung</a:t>
            </a:r>
            <a:endParaRPr lang="en-US" altLang="en-US" sz="800" dirty="0">
              <a:solidFill>
                <a:schemeClr val="bg1"/>
              </a:solidFill>
              <a:latin typeface="Univers LT Pro 45 Light" panose="020B0403020202020204" pitchFamily="34" charset="77"/>
            </a:endParaRPr>
          </a:p>
        </p:txBody>
      </p:sp>
      <p:pic>
        <p:nvPicPr>
          <p:cNvPr id="20486" name="Picture 7" descr="A black background with white text&#10;&#10;Description automatically generated">
            <a:extLst>
              <a:ext uri="{FF2B5EF4-FFF2-40B4-BE49-F238E27FC236}">
                <a16:creationId xmlns:a16="http://schemas.microsoft.com/office/drawing/2014/main" id="{1329BE2D-4B5A-73A1-2B71-676FC90E1C8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374718" y="5903384"/>
            <a:ext cx="246803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592328"/>
      </p:ext>
    </p:extLst>
  </p:cSld>
  <p:clrMap bg1="lt1" tx1="dk1" bg2="lt2" tx2="dk2" accent1="accent1" accent2="accent2" accent3="accent3" accent4="accent4" accent5="accent5" accent6="accent6" hlink="hlink" folHlink="folHlink"/>
  <p:sldLayoutIdLst>
    <p:sldLayoutId id="2147483667" r:id="rId1"/>
  </p:sldLayoutIdLst>
  <p:txStyles>
    <p:titleStyle>
      <a:lvl1pPr algn="l" rtl="0" eaLnBrk="0" fontAlgn="base" hangingPunct="0">
        <a:lnSpc>
          <a:spcPct val="90000"/>
        </a:lnSpc>
        <a:spcBef>
          <a:spcPct val="0"/>
        </a:spcBef>
        <a:spcAft>
          <a:spcPct val="0"/>
        </a:spcAft>
        <a:defRPr sz="5867" kern="1200">
          <a:solidFill>
            <a:schemeClr val="tx1"/>
          </a:solidFill>
          <a:latin typeface="+mj-lt"/>
          <a:ea typeface="+mj-ea"/>
          <a:cs typeface="+mj-cs"/>
        </a:defRPr>
      </a:lvl1pPr>
      <a:lvl2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5pPr>
      <a:lvl6pPr marL="609585" algn="l" rtl="0" fontAlgn="base">
        <a:lnSpc>
          <a:spcPct val="90000"/>
        </a:lnSpc>
        <a:spcBef>
          <a:spcPct val="0"/>
        </a:spcBef>
        <a:spcAft>
          <a:spcPct val="0"/>
        </a:spcAft>
        <a:defRPr sz="5867">
          <a:solidFill>
            <a:schemeClr val="tx1"/>
          </a:solidFill>
          <a:latin typeface="Calibri Light" panose="020F0302020204030204" pitchFamily="34" charset="0"/>
        </a:defRPr>
      </a:lvl6pPr>
      <a:lvl7pPr marL="1219170" algn="l" rtl="0" fontAlgn="base">
        <a:lnSpc>
          <a:spcPct val="90000"/>
        </a:lnSpc>
        <a:spcBef>
          <a:spcPct val="0"/>
        </a:spcBef>
        <a:spcAft>
          <a:spcPct val="0"/>
        </a:spcAft>
        <a:defRPr sz="5867">
          <a:solidFill>
            <a:schemeClr val="tx1"/>
          </a:solidFill>
          <a:latin typeface="Calibri Light" panose="020F0302020204030204" pitchFamily="34" charset="0"/>
        </a:defRPr>
      </a:lvl7pPr>
      <a:lvl8pPr marL="1828754" algn="l" rtl="0" fontAlgn="base">
        <a:lnSpc>
          <a:spcPct val="90000"/>
        </a:lnSpc>
        <a:spcBef>
          <a:spcPct val="0"/>
        </a:spcBef>
        <a:spcAft>
          <a:spcPct val="0"/>
        </a:spcAft>
        <a:defRPr sz="5867">
          <a:solidFill>
            <a:schemeClr val="tx1"/>
          </a:solidFill>
          <a:latin typeface="Calibri Light" panose="020F0302020204030204" pitchFamily="34" charset="0"/>
        </a:defRPr>
      </a:lvl8pPr>
      <a:lvl9pPr marL="2438339" algn="l" rtl="0" fontAlgn="base">
        <a:lnSpc>
          <a:spcPct val="90000"/>
        </a:lnSpc>
        <a:spcBef>
          <a:spcPct val="0"/>
        </a:spcBef>
        <a:spcAft>
          <a:spcPct val="0"/>
        </a:spcAft>
        <a:defRPr sz="5867">
          <a:solidFill>
            <a:schemeClr val="tx1"/>
          </a:solidFill>
          <a:latin typeface="Calibri Light" panose="020F0302020204030204" pitchFamily="34" charset="0"/>
        </a:defRPr>
      </a:lvl9pPr>
    </p:titleStyle>
    <p:bodyStyle>
      <a:lvl1pPr marL="304792" indent="-304792" algn="l" rtl="0" eaLnBrk="0" fontAlgn="base" hangingPunct="0">
        <a:lnSpc>
          <a:spcPct val="90000"/>
        </a:lnSpc>
        <a:spcBef>
          <a:spcPts val="1333"/>
        </a:spcBef>
        <a:spcAft>
          <a:spcPct val="0"/>
        </a:spcAft>
        <a:buFont typeface="Arial" panose="020B0604020202020204" pitchFamily="34" charset="0"/>
        <a:buChar char="•"/>
        <a:defRPr sz="3733" kern="1200">
          <a:solidFill>
            <a:schemeClr val="tx1"/>
          </a:solidFill>
          <a:latin typeface="+mn-lt"/>
          <a:ea typeface="+mn-ea"/>
          <a:cs typeface="+mn-cs"/>
        </a:defRPr>
      </a:lvl1pPr>
      <a:lvl2pPr marL="914377" indent="-304792" algn="l" rtl="0" eaLnBrk="0" fontAlgn="base" hangingPunct="0">
        <a:lnSpc>
          <a:spcPct val="90000"/>
        </a:lnSpc>
        <a:spcBef>
          <a:spcPts val="667"/>
        </a:spcBef>
        <a:spcAft>
          <a:spcPct val="0"/>
        </a:spcAft>
        <a:buFont typeface="Arial" panose="020B0604020202020204" pitchFamily="34" charset="0"/>
        <a:buChar char="•"/>
        <a:defRPr sz="3200" kern="1200">
          <a:solidFill>
            <a:schemeClr val="tx1"/>
          </a:solidFill>
          <a:latin typeface="+mn-lt"/>
          <a:ea typeface="+mn-ea"/>
          <a:cs typeface="+mn-cs"/>
        </a:defRPr>
      </a:lvl2pPr>
      <a:lvl3pPr marL="1523962" indent="-304792" algn="l" rtl="0" eaLnBrk="0" fontAlgn="base" hangingPunct="0">
        <a:lnSpc>
          <a:spcPct val="90000"/>
        </a:lnSpc>
        <a:spcBef>
          <a:spcPts val="667"/>
        </a:spcBef>
        <a:spcAft>
          <a:spcPct val="0"/>
        </a:spcAft>
        <a:buFont typeface="Arial" panose="020B0604020202020204" pitchFamily="34" charset="0"/>
        <a:buChar char="•"/>
        <a:defRPr sz="2667" kern="1200">
          <a:solidFill>
            <a:schemeClr val="tx1"/>
          </a:solidFill>
          <a:latin typeface="+mn-lt"/>
          <a:ea typeface="+mn-ea"/>
          <a:cs typeface="+mn-cs"/>
        </a:defRPr>
      </a:lvl3pPr>
      <a:lvl4pPr marL="2133547" indent="-304792" algn="l" rtl="0" eaLnBrk="0" fontAlgn="base" hangingPunct="0">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4pPr>
      <a:lvl5pPr marL="2743131" indent="-304792" algn="l" rtl="0" eaLnBrk="0" fontAlgn="base" hangingPunct="0">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ngminds.org.uk/"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www.nspcc.org.u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ngminds.org.uk/"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nspcc.org.uk/"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46ECC57E-DF39-D225-ACF0-3CDE697679A9}"/>
              </a:ext>
            </a:extLst>
          </p:cNvPr>
          <p:cNvSpPr txBox="1">
            <a:spLocks noChangeArrowheads="1"/>
          </p:cNvSpPr>
          <p:nvPr/>
        </p:nvSpPr>
        <p:spPr bwMode="auto">
          <a:xfrm>
            <a:off x="273133" y="2370806"/>
            <a:ext cx="118357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l" defTabSz="1219170" rtl="0" eaLnBrk="1" fontAlgn="base" latinLnBrk="0" hangingPunct="1">
              <a:lnSpc>
                <a:spcPts val="8033"/>
              </a:lnSpc>
              <a:spcBef>
                <a:spcPct val="0"/>
              </a:spcBef>
              <a:spcAft>
                <a:spcPct val="0"/>
              </a:spcAft>
              <a:buClrTx/>
              <a:buSzTx/>
              <a:buFontTx/>
              <a:buNone/>
              <a:tabLst/>
              <a:defRPr/>
            </a:pPr>
            <a:r>
              <a:rPr kumimoji="0" lang="en-US" altLang="en-US" sz="9600" b="1" i="0" u="none" strike="noStrike" kern="1200" cap="none" spc="0" normalizeH="0" baseline="0" noProof="0" dirty="0">
                <a:ln>
                  <a:noFill/>
                </a:ln>
                <a:solidFill>
                  <a:srgbClr val="FFFFFF"/>
                </a:solidFill>
                <a:effectLst/>
                <a:uLnTx/>
                <a:uFillTx/>
                <a:latin typeface="Fuse V.2 Display Black" panose="00000A00000000000000" pitchFamily="50" charset="0"/>
                <a:ea typeface="MS PGothic" panose="020B0600070205080204" pitchFamily="34" charset="-128"/>
                <a:cs typeface="+mn-cs"/>
              </a:rPr>
              <a:t>SOCCER AID ACADEMY</a:t>
            </a:r>
          </a:p>
          <a:p>
            <a:pPr marL="0" marR="0" lvl="0" indent="0" algn="l" defTabSz="1219170" rtl="0" eaLnBrk="1" fontAlgn="base" latinLnBrk="0" hangingPunct="1">
              <a:lnSpc>
                <a:spcPts val="8033"/>
              </a:lnSpc>
              <a:spcBef>
                <a:spcPct val="0"/>
              </a:spcBef>
              <a:spcAft>
                <a:spcPct val="0"/>
              </a:spcAft>
              <a:buClrTx/>
              <a:buSzTx/>
              <a:buFontTx/>
              <a:buNone/>
              <a:tabLst/>
              <a:defRPr/>
            </a:pPr>
            <a:r>
              <a:rPr kumimoji="0" lang="en-US" altLang="en-US" sz="7200" b="1" i="0" u="none" strike="noStrike" kern="1200" cap="none" spc="0" normalizeH="0" baseline="0" noProof="0" dirty="0">
                <a:ln>
                  <a:noFill/>
                </a:ln>
                <a:solidFill>
                  <a:srgbClr val="FFFFFF"/>
                </a:solidFill>
                <a:effectLst/>
                <a:uLnTx/>
                <a:uFillTx/>
                <a:latin typeface="Fuse V.2 Display Black" panose="00000A00000000000000" pitchFamily="50" charset="0"/>
                <a:ea typeface="MS PGothic" panose="020B0600070205080204" pitchFamily="34" charset="-128"/>
                <a:cs typeface="+mn-cs"/>
              </a:rPr>
              <a:t>Secondary</a:t>
            </a:r>
          </a:p>
        </p:txBody>
      </p:sp>
    </p:spTree>
    <p:extLst>
      <p:ext uri="{BB962C8B-B14F-4D97-AF65-F5344CB8AC3E}">
        <p14:creationId xmlns:p14="http://schemas.microsoft.com/office/powerpoint/2010/main" val="40122191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C0EEA94-7D4E-6E37-CB1E-BA4FAE8392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0692" y="1177545"/>
            <a:ext cx="4550211" cy="4502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0E859BF-CBD4-A5B3-F0FB-4BF80CD2AE3C}"/>
              </a:ext>
            </a:extLst>
          </p:cNvPr>
          <p:cNvSpPr txBox="1"/>
          <p:nvPr/>
        </p:nvSpPr>
        <p:spPr>
          <a:xfrm>
            <a:off x="7004384" y="2767280"/>
            <a:ext cx="3822825" cy="1323439"/>
          </a:xfrm>
          <a:prstGeom prst="rect">
            <a:avLst/>
          </a:prstGeom>
          <a:solidFill>
            <a:srgbClr val="0F042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Fuse V.2 Display Black" panose="00000A00000000000000" pitchFamily="50" charset="0"/>
                <a:ea typeface="MS PGothic" panose="020B0600070205080204" pitchFamily="34" charset="-128"/>
                <a:cs typeface="+mn-cs"/>
              </a:rPr>
              <a:t>Every child has the right to play!</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88D0E64-ADCC-3D96-D8B6-63C794D9B9C4}"/>
              </a:ext>
            </a:extLst>
          </p:cNvPr>
          <p:cNvPicPr>
            <a:picLocks noChangeAspect="1"/>
          </p:cNvPicPr>
          <p:nvPr/>
        </p:nvPicPr>
        <p:blipFill rotWithShape="1">
          <a:blip r:embed="rId4"/>
          <a:srcRect r="2197"/>
          <a:stretch/>
        </p:blipFill>
        <p:spPr>
          <a:xfrm>
            <a:off x="0" y="0"/>
            <a:ext cx="5972536" cy="6858000"/>
          </a:xfrm>
          <a:prstGeom prst="rect">
            <a:avLst/>
          </a:prstGeom>
        </p:spPr>
      </p:pic>
    </p:spTree>
    <p:extLst>
      <p:ext uri="{BB962C8B-B14F-4D97-AF65-F5344CB8AC3E}">
        <p14:creationId xmlns:p14="http://schemas.microsoft.com/office/powerpoint/2010/main" val="3318227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Subtitle 2">
            <a:extLst>
              <a:ext uri="{FF2B5EF4-FFF2-40B4-BE49-F238E27FC236}">
                <a16:creationId xmlns:a16="http://schemas.microsoft.com/office/drawing/2014/main" id="{B139F4D9-B5CC-5F5E-5EDD-8E3FD6EF7B9A}"/>
              </a:ext>
            </a:extLst>
          </p:cNvPr>
          <p:cNvSpPr txBox="1">
            <a:spLocks noChangeArrowheads="1"/>
          </p:cNvSpPr>
          <p:nvPr/>
        </p:nvSpPr>
        <p:spPr bwMode="auto">
          <a:xfrm>
            <a:off x="495300" y="717552"/>
            <a:ext cx="7377839" cy="552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685800" indent="-22860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l" defTabSz="1219170" rtl="0" eaLnBrk="1" fontAlgn="base" latinLnBrk="0" hangingPunct="1">
              <a:lnSpc>
                <a:spcPct val="90000"/>
              </a:lnSpc>
              <a:spcBef>
                <a:spcPts val="1333"/>
              </a:spcBef>
              <a:spcAft>
                <a:spcPct val="0"/>
              </a:spcAft>
              <a:buClrTx/>
              <a:buSzTx/>
              <a:buFontTx/>
              <a:buNone/>
              <a:tabLst/>
              <a:defRPr/>
            </a:pPr>
            <a:r>
              <a:rPr kumimoji="0" lang="en-US" altLang="en-US" sz="3200" b="1" i="0" u="none" strike="noStrike" kern="1200" cap="none" spc="0" normalizeH="0" baseline="0" noProof="0" dirty="0">
                <a:ln>
                  <a:noFill/>
                </a:ln>
                <a:solidFill>
                  <a:srgbClr val="00AEEF"/>
                </a:solidFill>
                <a:effectLst/>
                <a:uLnTx/>
                <a:uFillTx/>
                <a:latin typeface="Fuse V.2 Display Black" panose="00000A00000000000000" pitchFamily="50" charset="0"/>
                <a:ea typeface="MS PGothic" panose="020B0600070205080204" pitchFamily="34" charset="-128"/>
                <a:cs typeface="+mn-cs"/>
              </a:rPr>
              <a:t>PLAY AND MENTAL HEALTH</a:t>
            </a:r>
          </a:p>
        </p:txBody>
      </p:sp>
      <p:sp>
        <p:nvSpPr>
          <p:cNvPr id="3" name="TextBox 2">
            <a:extLst>
              <a:ext uri="{FF2B5EF4-FFF2-40B4-BE49-F238E27FC236}">
                <a16:creationId xmlns:a16="http://schemas.microsoft.com/office/drawing/2014/main" id="{28D107C0-E52A-7815-EC0B-AEEE0D5549AA}"/>
              </a:ext>
            </a:extLst>
          </p:cNvPr>
          <p:cNvSpPr txBox="1"/>
          <p:nvPr/>
        </p:nvSpPr>
        <p:spPr>
          <a:xfrm>
            <a:off x="629943" y="1548966"/>
            <a:ext cx="10970386" cy="4221092"/>
          </a:xfrm>
          <a:prstGeom prst="rect">
            <a:avLst/>
          </a:prstGeom>
          <a:noFill/>
        </p:spPr>
        <p:txBody>
          <a:bodyPr wrap="square">
            <a:spAutoFit/>
          </a:bodyPr>
          <a:lstStyle/>
          <a:p>
            <a:pPr marL="342900" marR="0" lvl="0" indent="-342900" algn="l" defTabSz="914400" rtl="0" eaLnBrk="1" fontAlgn="auto" latinLnBrk="0" hangingPunct="1">
              <a:lnSpc>
                <a:spcPct val="107000"/>
              </a:lnSpc>
              <a:spcBef>
                <a:spcPts val="0"/>
              </a:spcBef>
              <a:spcAft>
                <a:spcPts val="0"/>
              </a:spcAft>
              <a:buClr>
                <a:srgbClr val="FF2D7B"/>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Fuse V.2 Display" panose="00000500000000000000" pitchFamily="50" charset="0"/>
                <a:ea typeface="MS PGothic" panose="020B0600070205080204" pitchFamily="34" charset="-128"/>
                <a:cs typeface="+mn-cs"/>
              </a:rPr>
              <a:t>What games do you like to play?</a:t>
            </a:r>
          </a:p>
          <a:p>
            <a:pPr marL="342900" marR="0" lvl="0" indent="-342900" algn="l" defTabSz="914400" rtl="0" eaLnBrk="1" fontAlgn="auto" latinLnBrk="0" hangingPunct="1">
              <a:lnSpc>
                <a:spcPct val="107000"/>
              </a:lnSpc>
              <a:spcBef>
                <a:spcPts val="0"/>
              </a:spcBef>
              <a:spcAft>
                <a:spcPts val="0"/>
              </a:spcAft>
              <a:buClr>
                <a:srgbClr val="FF2D7B"/>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Fuse V.2 Display" panose="00000500000000000000" pitchFamily="50" charset="0"/>
                <a:ea typeface="MS PGothic" panose="020B0600070205080204" pitchFamily="34" charset="-128"/>
                <a:cs typeface="+mn-cs"/>
              </a:rPr>
              <a:t>How does play support your mental health?</a:t>
            </a:r>
          </a:p>
          <a:p>
            <a:pPr marL="342900" marR="0" lvl="0" indent="-342900" algn="l" defTabSz="914400" rtl="0" eaLnBrk="1" fontAlgn="auto" latinLnBrk="0" hangingPunct="1">
              <a:lnSpc>
                <a:spcPct val="107000"/>
              </a:lnSpc>
              <a:spcBef>
                <a:spcPts val="0"/>
              </a:spcBef>
              <a:spcAft>
                <a:spcPts val="0"/>
              </a:spcAft>
              <a:buClr>
                <a:srgbClr val="FF2D7B"/>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Fuse V.2 Display" panose="00000500000000000000" pitchFamily="50" charset="0"/>
                <a:ea typeface="MS PGothic" panose="020B0600070205080204" pitchFamily="34" charset="-128"/>
                <a:cs typeface="+mn-cs"/>
              </a:rPr>
              <a:t>In what ways does play help you when you’re having a hard time?</a:t>
            </a:r>
          </a:p>
          <a:p>
            <a:pPr marL="342900" marR="0" lvl="0" indent="-342900" algn="l" defTabSz="914400" rtl="0" eaLnBrk="1" fontAlgn="auto" latinLnBrk="0" hangingPunct="1">
              <a:lnSpc>
                <a:spcPct val="107000"/>
              </a:lnSpc>
              <a:spcBef>
                <a:spcPts val="0"/>
              </a:spcBef>
              <a:spcAft>
                <a:spcPts val="0"/>
              </a:spcAft>
              <a:buClr>
                <a:srgbClr val="FF2D7B"/>
              </a:buClr>
              <a:buSzTx/>
              <a:buFont typeface="Arial" panose="020B0604020202020204" pitchFamily="34" charset="0"/>
              <a:buChar char="•"/>
              <a:tabLst/>
              <a:defRPr/>
            </a:pPr>
            <a:r>
              <a:rPr kumimoji="0" lang="en-GB"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Think back to the Covid pandemic– can you think of a way that play was helpful/important to help you cope during this time? </a:t>
            </a:r>
          </a:p>
          <a:p>
            <a:pPr marL="342900" marR="0" lvl="0" indent="-342900" algn="l" defTabSz="914400" rtl="0" eaLnBrk="1" fontAlgn="auto" latinLnBrk="0" hangingPunct="1">
              <a:lnSpc>
                <a:spcPct val="107000"/>
              </a:lnSpc>
              <a:spcBef>
                <a:spcPts val="0"/>
              </a:spcBef>
              <a:spcAft>
                <a:spcPts val="0"/>
              </a:spcAft>
              <a:buClr>
                <a:srgbClr val="FF2D7B"/>
              </a:buClr>
              <a:buSzTx/>
              <a:buFont typeface="Arial" panose="020B0604020202020204" pitchFamily="34" charset="0"/>
              <a:buChar char="•"/>
              <a:tabLst/>
              <a:defRPr/>
            </a:pPr>
            <a:r>
              <a:rPr kumimoji="0" lang="en-GB"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What did you learn about the stigmas both Alex and Elan have faced with their disability and how important it is to protect their mental health?</a:t>
            </a: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gn="l" defTabSz="914400" rtl="0" eaLnBrk="1" fontAlgn="auto" latinLnBrk="0" hangingPunct="1">
              <a:lnSpc>
                <a:spcPct val="107000"/>
              </a:lnSpc>
              <a:spcBef>
                <a:spcPts val="0"/>
              </a:spcBef>
              <a:spcAft>
                <a:spcPts val="800"/>
              </a:spcAft>
              <a:buClr>
                <a:srgbClr val="FF2D7B"/>
              </a:buClr>
              <a:buSzTx/>
              <a:buFont typeface="Arial" panose="020B0604020202020204" pitchFamily="34" charset="0"/>
              <a:buChar char="•"/>
              <a:tabLst/>
              <a:defRPr/>
            </a:pPr>
            <a:r>
              <a:rPr kumimoji="0" lang="en-GB" sz="2800" b="0" i="0" u="none" strike="noStrike" kern="1200" cap="none" spc="0" normalizeH="0" baseline="0" noProof="0" dirty="0">
                <a:ln>
                  <a:noFill/>
                </a:ln>
                <a:solidFill>
                  <a:srgbClr val="FFFFFF"/>
                </a:solidFill>
                <a:effectLst/>
                <a:uLnTx/>
                <a:uFillTx/>
                <a:latin typeface="Fuse V.2 Display" panose="00000500000000000000" pitchFamily="50" charset="0"/>
                <a:ea typeface="MS PGothic" panose="020B0600070205080204" pitchFamily="34" charset="-128"/>
                <a:cs typeface="+mn-cs"/>
              </a:rPr>
              <a:t>Why is play an important right for all children?</a:t>
            </a:r>
          </a:p>
        </p:txBody>
      </p:sp>
    </p:spTree>
    <p:extLst>
      <p:ext uri="{BB962C8B-B14F-4D97-AF65-F5344CB8AC3E}">
        <p14:creationId xmlns:p14="http://schemas.microsoft.com/office/powerpoint/2010/main" val="2308768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Subtitle 2">
            <a:extLst>
              <a:ext uri="{FF2B5EF4-FFF2-40B4-BE49-F238E27FC236}">
                <a16:creationId xmlns:a16="http://schemas.microsoft.com/office/drawing/2014/main" id="{C0F0E9DB-030B-A53F-E7CA-95AE709F62B6}"/>
              </a:ext>
            </a:extLst>
          </p:cNvPr>
          <p:cNvSpPr txBox="1">
            <a:spLocks noChangeArrowheads="1"/>
          </p:cNvSpPr>
          <p:nvPr/>
        </p:nvSpPr>
        <p:spPr bwMode="auto">
          <a:xfrm>
            <a:off x="631785" y="458729"/>
            <a:ext cx="6697133" cy="552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685800" indent="-22860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l" defTabSz="1219170" rtl="0" eaLnBrk="1" fontAlgn="base" latinLnBrk="0" hangingPunct="1">
              <a:lnSpc>
                <a:spcPct val="90000"/>
              </a:lnSpc>
              <a:spcBef>
                <a:spcPts val="1333"/>
              </a:spcBef>
              <a:spcAft>
                <a:spcPct val="0"/>
              </a:spcAft>
              <a:buClrTx/>
              <a:buSzTx/>
              <a:buFontTx/>
              <a:buNone/>
              <a:tabLst/>
              <a:defRPr/>
            </a:pPr>
            <a:r>
              <a:rPr kumimoji="0" lang="en-US" altLang="en-US" sz="3200" b="1" i="0" u="none" strike="noStrike" kern="1200" cap="none" spc="0" normalizeH="0" baseline="0" noProof="0" dirty="0">
                <a:ln>
                  <a:noFill/>
                </a:ln>
                <a:solidFill>
                  <a:srgbClr val="00AEEF"/>
                </a:solidFill>
                <a:effectLst/>
                <a:uLnTx/>
                <a:uFillTx/>
                <a:latin typeface="Fuse V.2 Display Black" panose="00000A00000000000000" pitchFamily="50" charset="0"/>
                <a:ea typeface="MS PGothic" panose="020B0600070205080204" pitchFamily="34" charset="-128"/>
                <a:cs typeface="+mn-cs"/>
              </a:rPr>
              <a:t>Play for Every Child</a:t>
            </a:r>
          </a:p>
        </p:txBody>
      </p:sp>
      <p:pic>
        <p:nvPicPr>
          <p:cNvPr id="3" name="Picture 2">
            <a:extLst>
              <a:ext uri="{FF2B5EF4-FFF2-40B4-BE49-F238E27FC236}">
                <a16:creationId xmlns:a16="http://schemas.microsoft.com/office/drawing/2014/main" id="{CCC787D0-E11D-864E-6604-2067465CB2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08083">
            <a:off x="5797199" y="919344"/>
            <a:ext cx="5815978" cy="3748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8B34861B-0BA2-DE9F-F448-F051853DE005}"/>
              </a:ext>
            </a:extLst>
          </p:cNvPr>
          <p:cNvSpPr txBox="1">
            <a:spLocks noChangeArrowheads="1"/>
          </p:cNvSpPr>
          <p:nvPr/>
        </p:nvSpPr>
        <p:spPr bwMode="auto">
          <a:xfrm>
            <a:off x="7163011" y="1646526"/>
            <a:ext cx="3616748" cy="483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en-US" sz="2500" b="1" i="0" u="none" strike="noStrike" kern="1200" cap="none" spc="0" normalizeH="0" baseline="0" noProof="0" dirty="0">
                <a:ln>
                  <a:noFill/>
                </a:ln>
                <a:solidFill>
                  <a:prstClr val="white"/>
                </a:solidFill>
                <a:effectLst/>
                <a:uLnTx/>
                <a:uFillTx/>
                <a:latin typeface="Fuse V.2 Display Bold" pitchFamily="2" charset="0"/>
                <a:ea typeface="MS PGothic" panose="020B0600070205080204" pitchFamily="34" charset="-128"/>
                <a:cs typeface="+mn-cs"/>
              </a:rPr>
              <a:t>Article 31: </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en-US" sz="2500" b="1" i="0" u="none" strike="noStrike" kern="1200" cap="none" spc="0" normalizeH="0" baseline="0" noProof="0" dirty="0">
                <a:ln>
                  <a:noFill/>
                </a:ln>
                <a:solidFill>
                  <a:prstClr val="white"/>
                </a:solidFill>
                <a:effectLst/>
                <a:uLnTx/>
                <a:uFillTx/>
                <a:latin typeface="Fuse V.2 Display Bold" pitchFamily="2" charset="0"/>
                <a:ea typeface="MS PGothic" panose="020B0600070205080204" pitchFamily="34" charset="-128"/>
                <a:cs typeface="+mn-cs"/>
              </a:rPr>
              <a:t>Rest, Play, Culture, Arts</a:t>
            </a:r>
          </a:p>
        </p:txBody>
      </p:sp>
      <p:sp>
        <p:nvSpPr>
          <p:cNvPr id="8" name="TextBox 7">
            <a:extLst>
              <a:ext uri="{FF2B5EF4-FFF2-40B4-BE49-F238E27FC236}">
                <a16:creationId xmlns:a16="http://schemas.microsoft.com/office/drawing/2014/main" id="{38CDB453-C2E1-A330-AAE2-B907D7C3D3B3}"/>
              </a:ext>
            </a:extLst>
          </p:cNvPr>
          <p:cNvSpPr txBox="1"/>
          <p:nvPr/>
        </p:nvSpPr>
        <p:spPr>
          <a:xfrm>
            <a:off x="7316569" y="2733724"/>
            <a:ext cx="3615739" cy="923330"/>
          </a:xfrm>
          <a:prstGeom prst="rect">
            <a:avLst/>
          </a:prstGeom>
          <a:noFill/>
        </p:spPr>
        <p:txBody>
          <a:bodyPr wrap="square">
            <a:spAutoFit/>
          </a:bodyPr>
          <a:lstStyle/>
          <a:p>
            <a:pPr marL="0" marR="0" lvl="0" indent="0" algn="l" defTabSz="609585"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use V.2 Display" panose="00000500000000000000" pitchFamily="50" charset="0"/>
                <a:ea typeface="MS PGothic" panose="020B0600070205080204" pitchFamily="34" charset="-128"/>
                <a:cs typeface="+mn-cs"/>
              </a:rPr>
              <a:t>Every child has the right to rest, relax, play and to take part in cultural and creative activities.</a:t>
            </a:r>
          </a:p>
        </p:txBody>
      </p:sp>
      <p:pic>
        <p:nvPicPr>
          <p:cNvPr id="25" name="Picture 24">
            <a:extLst>
              <a:ext uri="{FF2B5EF4-FFF2-40B4-BE49-F238E27FC236}">
                <a16:creationId xmlns:a16="http://schemas.microsoft.com/office/drawing/2014/main" id="{30823C1E-C981-A410-D5B9-71BFAAACC0B9}"/>
              </a:ext>
            </a:extLst>
          </p:cNvPr>
          <p:cNvPicPr>
            <a:picLocks noChangeAspect="1"/>
          </p:cNvPicPr>
          <p:nvPr/>
        </p:nvPicPr>
        <p:blipFill>
          <a:blip r:embed="rId4"/>
          <a:stretch>
            <a:fillRect/>
          </a:stretch>
        </p:blipFill>
        <p:spPr>
          <a:xfrm>
            <a:off x="4706589" y="3733546"/>
            <a:ext cx="1613112" cy="2267709"/>
          </a:xfrm>
          <a:prstGeom prst="rect">
            <a:avLst/>
          </a:prstGeom>
        </p:spPr>
      </p:pic>
      <p:sp>
        <p:nvSpPr>
          <p:cNvPr id="27" name="TextBox 26">
            <a:extLst>
              <a:ext uri="{FF2B5EF4-FFF2-40B4-BE49-F238E27FC236}">
                <a16:creationId xmlns:a16="http://schemas.microsoft.com/office/drawing/2014/main" id="{D11360DC-D2C4-858E-99B9-C85DBA7BD179}"/>
              </a:ext>
            </a:extLst>
          </p:cNvPr>
          <p:cNvSpPr txBox="1"/>
          <p:nvPr/>
        </p:nvSpPr>
        <p:spPr>
          <a:xfrm>
            <a:off x="631785" y="1718061"/>
            <a:ext cx="4168495"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What does this right mean to you?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Why is it important that every child around the world has access to play?</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98884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Subtitle 2">
            <a:extLst>
              <a:ext uri="{FF2B5EF4-FFF2-40B4-BE49-F238E27FC236}">
                <a16:creationId xmlns:a16="http://schemas.microsoft.com/office/drawing/2014/main" id="{3098C5A2-8EA3-50E9-2502-70D25D094EDE}"/>
              </a:ext>
            </a:extLst>
          </p:cNvPr>
          <p:cNvSpPr txBox="1">
            <a:spLocks/>
          </p:cNvSpPr>
          <p:nvPr/>
        </p:nvSpPr>
        <p:spPr bwMode="auto">
          <a:xfrm>
            <a:off x="1178755" y="1811847"/>
            <a:ext cx="7401790" cy="2317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342900" marR="0" lvl="0" indent="-342900" algn="l" defTabSz="609585" rtl="0" eaLnBrk="1" fontAlgn="base" latinLnBrk="0" hangingPunct="1">
              <a:lnSpc>
                <a:spcPct val="100000"/>
              </a:lnSpc>
              <a:spcBef>
                <a:spcPct val="20000"/>
              </a:spcBef>
              <a:spcAft>
                <a:spcPct val="0"/>
              </a:spcAft>
              <a:buClr>
                <a:srgbClr val="FF2F92"/>
              </a:buClr>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FFFFFF"/>
                </a:solidFill>
                <a:effectLst/>
                <a:uLnTx/>
                <a:uFillTx/>
                <a:latin typeface="Fuse V.2 Display"/>
                <a:ea typeface="MS PGothic"/>
              </a:rPr>
              <a:t>What was your </a:t>
            </a:r>
            <a:r>
              <a:rPr lang="en-US" altLang="en-US" sz="2400" dirty="0" err="1">
                <a:solidFill>
                  <a:srgbClr val="FFFFFF"/>
                </a:solidFill>
                <a:latin typeface="Fuse V.2 Display"/>
                <a:ea typeface="MS PGothic"/>
              </a:rPr>
              <a:t>favourite</a:t>
            </a:r>
            <a:r>
              <a:rPr kumimoji="0" lang="en-US" altLang="en-US" sz="2400" b="0" i="0" u="none" strike="noStrike" kern="1200" cap="none" spc="0" normalizeH="0" baseline="0" noProof="0" dirty="0">
                <a:ln>
                  <a:noFill/>
                </a:ln>
                <a:solidFill>
                  <a:srgbClr val="FFFFFF"/>
                </a:solidFill>
                <a:effectLst/>
                <a:uLnTx/>
                <a:uFillTx/>
                <a:latin typeface="Fuse V.2 Display"/>
                <a:ea typeface="MS PGothic"/>
              </a:rPr>
              <a:t> game as a young child?</a:t>
            </a:r>
          </a:p>
          <a:p>
            <a:pPr marL="342900" marR="0" lvl="0" indent="-342900" algn="l" defTabSz="609585" rtl="0" eaLnBrk="1" fontAlgn="base" latinLnBrk="0" hangingPunct="1">
              <a:lnSpc>
                <a:spcPct val="100000"/>
              </a:lnSpc>
              <a:spcBef>
                <a:spcPct val="20000"/>
              </a:spcBef>
              <a:spcAft>
                <a:spcPct val="0"/>
              </a:spcAft>
              <a:buClr>
                <a:srgbClr val="FF2F92"/>
              </a:buClr>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FFFFFF"/>
                </a:solidFill>
                <a:effectLst/>
                <a:uLnTx/>
                <a:uFillTx/>
                <a:latin typeface="Fuse V.2 Display" panose="00000500000000000000" pitchFamily="50" charset="0"/>
                <a:ea typeface="MS PGothic" panose="020B0600070205080204" pitchFamily="34" charset="-128"/>
                <a:cs typeface="+mn-cs"/>
              </a:rPr>
              <a:t>What play did you enjoy doing  in early years? In primary?</a:t>
            </a:r>
          </a:p>
          <a:p>
            <a:pPr marL="342900" marR="0" lvl="0" indent="-342900" algn="l" defTabSz="609585" rtl="0" eaLnBrk="1" fontAlgn="base" latinLnBrk="0" hangingPunct="1">
              <a:lnSpc>
                <a:spcPct val="100000"/>
              </a:lnSpc>
              <a:spcBef>
                <a:spcPct val="20000"/>
              </a:spcBef>
              <a:spcAft>
                <a:spcPct val="0"/>
              </a:spcAft>
              <a:buClr>
                <a:srgbClr val="FF2F92"/>
              </a:buClr>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FFFFFF"/>
                </a:solidFill>
                <a:effectLst/>
                <a:uLnTx/>
                <a:uFillTx/>
                <a:latin typeface="Fuse V.2 Display" panose="00000500000000000000" pitchFamily="50" charset="0"/>
                <a:ea typeface="MS PGothic" panose="020B0600070205080204" pitchFamily="34" charset="-128"/>
                <a:cs typeface="+mn-cs"/>
              </a:rPr>
              <a:t>What is your favorite game now?</a:t>
            </a:r>
          </a:p>
          <a:p>
            <a:pPr marL="342900" marR="0" lvl="0" indent="-342900" algn="l" defTabSz="609585" rtl="0" eaLnBrk="1" fontAlgn="base" latinLnBrk="0" hangingPunct="1">
              <a:lnSpc>
                <a:spcPct val="100000"/>
              </a:lnSpc>
              <a:spcBef>
                <a:spcPct val="20000"/>
              </a:spcBef>
              <a:spcAft>
                <a:spcPct val="0"/>
              </a:spcAft>
              <a:buClr>
                <a:srgbClr val="FF2F92"/>
              </a:buClr>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FFFFFF"/>
                </a:solidFill>
                <a:effectLst/>
                <a:uLnTx/>
                <a:uFillTx/>
                <a:latin typeface="Fuse V.2 Display" panose="00000500000000000000" pitchFamily="50" charset="0"/>
                <a:ea typeface="MS PGothic" panose="020B0600070205080204" pitchFamily="34" charset="-128"/>
                <a:cs typeface="+mn-cs"/>
              </a:rPr>
              <a:t>How  has play changed  as you’ve gotten older?</a:t>
            </a:r>
          </a:p>
          <a:p>
            <a:pPr marL="342900" marR="0" lvl="0" indent="-342900" algn="l" defTabSz="609585" rtl="0" eaLnBrk="1" fontAlgn="base" latinLnBrk="0" hangingPunct="1">
              <a:lnSpc>
                <a:spcPct val="100000"/>
              </a:lnSpc>
              <a:spcBef>
                <a:spcPct val="20000"/>
              </a:spcBef>
              <a:spcAft>
                <a:spcPct val="0"/>
              </a:spcAft>
              <a:buClr>
                <a:srgbClr val="FF2F92"/>
              </a:buClr>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FFFFFF"/>
                </a:solidFill>
                <a:effectLst/>
                <a:uLnTx/>
                <a:uFillTx/>
                <a:latin typeface="Fuse V.2 Display" panose="00000500000000000000" pitchFamily="50" charset="0"/>
                <a:ea typeface="MS PGothic" panose="020B0600070205080204" pitchFamily="34" charset="-128"/>
                <a:cs typeface="+mn-cs"/>
              </a:rPr>
              <a:t>How did play at each of these times make you feel or help you ? </a:t>
            </a:r>
          </a:p>
          <a:p>
            <a:pPr marL="342900" marR="0" lvl="0" indent="-342900" algn="l" defTabSz="609585" rtl="0" eaLnBrk="1" fontAlgn="base" latinLnBrk="0" hangingPunct="1">
              <a:lnSpc>
                <a:spcPct val="100000"/>
              </a:lnSpc>
              <a:spcBef>
                <a:spcPct val="20000"/>
              </a:spcBef>
              <a:spcAft>
                <a:spcPct val="0"/>
              </a:spcAft>
              <a:buClr>
                <a:srgbClr val="FF2F92"/>
              </a:buClr>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srgbClr val="FFFFFF"/>
              </a:solidFill>
              <a:effectLst/>
              <a:uLnTx/>
              <a:uFillTx/>
              <a:latin typeface="Fuse V.2 Display" panose="00000500000000000000" pitchFamily="50" charset="0"/>
              <a:ea typeface="MS PGothic" panose="020B0600070205080204" pitchFamily="34" charset="-128"/>
              <a:cs typeface="+mn-cs"/>
            </a:endParaRPr>
          </a:p>
          <a:p>
            <a:pPr marL="0" marR="0" lvl="0" indent="0" algn="l" defTabSz="609585"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Fuse V.2 Display" panose="00000500000000000000" pitchFamily="50" charset="0"/>
              <a:ea typeface="MS PGothic" panose="020B0600070205080204" pitchFamily="34" charset="-128"/>
              <a:cs typeface="+mn-cs"/>
            </a:endParaRPr>
          </a:p>
          <a:p>
            <a:pPr marL="0" marR="0" lvl="0" indent="0" algn="l" defTabSz="609585"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Fuse V.2 Display" panose="00000500000000000000" pitchFamily="50" charset="0"/>
              <a:ea typeface="MS PGothic" panose="020B0600070205080204" pitchFamily="34" charset="-128"/>
              <a:cs typeface="+mn-cs"/>
            </a:endParaRPr>
          </a:p>
        </p:txBody>
      </p:sp>
      <p:sp>
        <p:nvSpPr>
          <p:cNvPr id="39942" name="Subtitle 2">
            <a:extLst>
              <a:ext uri="{FF2B5EF4-FFF2-40B4-BE49-F238E27FC236}">
                <a16:creationId xmlns:a16="http://schemas.microsoft.com/office/drawing/2014/main" id="{BAB19004-EBA1-07D6-9EEB-3494FC289A96}"/>
              </a:ext>
            </a:extLst>
          </p:cNvPr>
          <p:cNvSpPr txBox="1">
            <a:spLocks noChangeArrowheads="1"/>
          </p:cNvSpPr>
          <p:nvPr/>
        </p:nvSpPr>
        <p:spPr bwMode="auto">
          <a:xfrm>
            <a:off x="1178755" y="521276"/>
            <a:ext cx="5033434" cy="734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685800" indent="-22860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l" defTabSz="1219170" rtl="0" eaLnBrk="1" fontAlgn="base" latinLnBrk="0" hangingPunct="1">
              <a:lnSpc>
                <a:spcPct val="90000"/>
              </a:lnSpc>
              <a:spcBef>
                <a:spcPts val="1333"/>
              </a:spcBef>
              <a:spcAft>
                <a:spcPct val="0"/>
              </a:spcAft>
              <a:buClrTx/>
              <a:buSzTx/>
              <a:buFontTx/>
              <a:buNone/>
              <a:tabLst/>
              <a:defRPr/>
            </a:pPr>
            <a:r>
              <a:rPr kumimoji="0" lang="en-US" altLang="en-US" sz="3200" b="1" i="0" u="none" strike="noStrike" kern="1200" cap="none" spc="0" normalizeH="0" baseline="0" noProof="0" dirty="0">
                <a:ln>
                  <a:noFill/>
                </a:ln>
                <a:solidFill>
                  <a:srgbClr val="00AEEF"/>
                </a:solidFill>
                <a:effectLst/>
                <a:uLnTx/>
                <a:uFillTx/>
                <a:latin typeface="Fuse V.2 Display Black" panose="00000A00000000000000" pitchFamily="50" charset="0"/>
                <a:ea typeface="MS PGothic" panose="020B0600070205080204" pitchFamily="34" charset="-128"/>
                <a:cs typeface="+mn-cs"/>
              </a:rPr>
              <a:t>Play for Mental Health At Every Age: TIMELINE</a:t>
            </a:r>
          </a:p>
        </p:txBody>
      </p:sp>
      <p:sp>
        <p:nvSpPr>
          <p:cNvPr id="7" name="TextBox 6">
            <a:extLst>
              <a:ext uri="{FF2B5EF4-FFF2-40B4-BE49-F238E27FC236}">
                <a16:creationId xmlns:a16="http://schemas.microsoft.com/office/drawing/2014/main" id="{250942EE-57E5-5798-6B86-B5F40BC0B5D9}"/>
              </a:ext>
            </a:extLst>
          </p:cNvPr>
          <p:cNvSpPr txBox="1"/>
          <p:nvPr/>
        </p:nvSpPr>
        <p:spPr>
          <a:xfrm>
            <a:off x="1178755" y="5046153"/>
            <a:ext cx="7401789" cy="923330"/>
          </a:xfrm>
          <a:prstGeom prst="rect">
            <a:avLst/>
          </a:prstGeom>
          <a:noFill/>
        </p:spPr>
        <p:txBody>
          <a:bodyPr wrap="square">
            <a:spAutoFit/>
          </a:bodyPr>
          <a:lstStyle/>
          <a:p>
            <a:pPr marL="0" marR="0" lvl="0" indent="0" algn="l" defTabSz="609585" rtl="0" eaLnBrk="1" fontAlgn="base" latinLnBrk="0" hangingPunct="1">
              <a:lnSpc>
                <a:spcPct val="100000"/>
              </a:lnSpc>
              <a:spcBef>
                <a:spcPct val="20000"/>
              </a:spcBef>
              <a:spcAft>
                <a:spcPct val="0"/>
              </a:spcAft>
              <a:buClr>
                <a:srgbClr val="FF2F92"/>
              </a:buClr>
              <a:buSzTx/>
              <a:buFontTx/>
              <a:buNone/>
              <a:tabLst/>
              <a:defRPr/>
            </a:pPr>
            <a:r>
              <a:rPr kumimoji="0" lang="en-US" altLang="en-US" sz="1800" b="0" i="0" u="none" strike="noStrike" kern="1200" cap="none" spc="0" normalizeH="0" baseline="0" noProof="0" dirty="0">
                <a:ln>
                  <a:noFill/>
                </a:ln>
                <a:solidFill>
                  <a:srgbClr val="FFFFFF"/>
                </a:solidFill>
                <a:effectLst/>
                <a:uLnTx/>
                <a:uFillTx/>
                <a:latin typeface="Fuse V.2 Display" panose="00000500000000000000" pitchFamily="50" charset="0"/>
                <a:ea typeface="+mn-ea"/>
                <a:cs typeface="+mn-cs"/>
              </a:rPr>
              <a:t>Create a timeline that shows 3-5  periods of development in your life (an age, school year or challenge), a favorite way to play during this period, and how this play helped you or made you feel.  </a:t>
            </a:r>
          </a:p>
        </p:txBody>
      </p:sp>
    </p:spTree>
    <p:extLst>
      <p:ext uri="{BB962C8B-B14F-4D97-AF65-F5344CB8AC3E}">
        <p14:creationId xmlns:p14="http://schemas.microsoft.com/office/powerpoint/2010/main" val="14912623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3C338233-07B8-DB78-B881-4674FECB1CF2}"/>
              </a:ext>
            </a:extLst>
          </p:cNvPr>
          <p:cNvSpPr txBox="1">
            <a:spLocks noChangeArrowheads="1"/>
          </p:cNvSpPr>
          <p:nvPr/>
        </p:nvSpPr>
        <p:spPr bwMode="auto">
          <a:xfrm>
            <a:off x="477936" y="662593"/>
            <a:ext cx="8095947" cy="840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l" defTabSz="1219170" rtl="0" eaLnBrk="1" fontAlgn="base" latinLnBrk="0" hangingPunct="1">
              <a:lnSpc>
                <a:spcPct val="70000"/>
              </a:lnSpc>
              <a:spcBef>
                <a:spcPct val="0"/>
              </a:spcBef>
              <a:spcAft>
                <a:spcPct val="0"/>
              </a:spcAft>
              <a:buClrTx/>
              <a:buSzTx/>
              <a:buFontTx/>
              <a:buNone/>
              <a:tabLst/>
              <a:defRPr/>
            </a:pPr>
            <a:r>
              <a:rPr kumimoji="0" lang="en-US" altLang="en-US" sz="5867" b="1" i="0" u="none" strike="noStrike" kern="1200" cap="none" spc="0" normalizeH="0" baseline="0" noProof="0" dirty="0">
                <a:ln>
                  <a:noFill/>
                </a:ln>
                <a:solidFill>
                  <a:prstClr val="white"/>
                </a:solidFill>
                <a:effectLst/>
                <a:uLnTx/>
                <a:uFillTx/>
                <a:latin typeface="Fuse V.2 Display Black" panose="00000A00000000000000" pitchFamily="50" charset="0"/>
                <a:ea typeface="MS PGothic" panose="020B0600070205080204" pitchFamily="34" charset="-128"/>
                <a:cs typeface="+mn-cs"/>
              </a:rPr>
              <a:t>PLAY &amp; MENTAL HEALTH</a:t>
            </a:r>
          </a:p>
        </p:txBody>
      </p:sp>
      <p:sp>
        <p:nvSpPr>
          <p:cNvPr id="3" name="Title 1">
            <a:extLst>
              <a:ext uri="{FF2B5EF4-FFF2-40B4-BE49-F238E27FC236}">
                <a16:creationId xmlns:a16="http://schemas.microsoft.com/office/drawing/2014/main" id="{60934C5F-3581-80D4-7D64-E9AC196F682D}"/>
              </a:ext>
            </a:extLst>
          </p:cNvPr>
          <p:cNvSpPr txBox="1">
            <a:spLocks noChangeArrowheads="1"/>
          </p:cNvSpPr>
          <p:nvPr/>
        </p:nvSpPr>
        <p:spPr bwMode="auto">
          <a:xfrm>
            <a:off x="1524618" y="2982755"/>
            <a:ext cx="8095947" cy="840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1219170" fontAlgn="base">
              <a:lnSpc>
                <a:spcPct val="70000"/>
              </a:lnSpc>
              <a:spcBef>
                <a:spcPct val="0"/>
              </a:spcBef>
              <a:spcAft>
                <a:spcPct val="0"/>
              </a:spcAft>
              <a:defRPr/>
            </a:pPr>
            <a:r>
              <a:rPr lang="en-US" altLang="en-US" sz="5850" b="1" dirty="0">
                <a:solidFill>
                  <a:prstClr val="white"/>
                </a:solidFill>
                <a:latin typeface="Fuse V.2 Display Black"/>
                <a:ea typeface="MS PGothic"/>
              </a:rPr>
              <a:t>Play video - </a:t>
            </a:r>
            <a:r>
              <a:rPr lang="en-US" sz="5850" dirty="0">
                <a:solidFill>
                  <a:schemeClr val="bg1">
                    <a:lumMod val="95000"/>
                  </a:schemeClr>
                </a:solidFill>
                <a:latin typeface="Calibri"/>
                <a:ea typeface="MS PGothic"/>
                <a:cs typeface="Calibri"/>
              </a:rPr>
              <a:t>https://www.youtube.com/watch?v=ZvKfIyBbfUU</a:t>
            </a:r>
            <a:endParaRPr lang="en-US" sz="5850" i="0" u="none" strike="noStrike" kern="1200" cap="none" spc="0" normalizeH="0" baseline="0" noProof="0" dirty="0">
              <a:ln>
                <a:noFill/>
              </a:ln>
              <a:solidFill>
                <a:schemeClr val="bg1">
                  <a:lumMod val="95000"/>
                </a:schemeClr>
              </a:solidFill>
              <a:effectLst/>
              <a:uLnTx/>
              <a:uFillTx/>
              <a:latin typeface="Calibri"/>
              <a:cs typeface="Calibri"/>
            </a:endParaRPr>
          </a:p>
        </p:txBody>
      </p:sp>
    </p:spTree>
    <p:extLst>
      <p:ext uri="{BB962C8B-B14F-4D97-AF65-F5344CB8AC3E}">
        <p14:creationId xmlns:p14="http://schemas.microsoft.com/office/powerpoint/2010/main" val="6821976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3C338233-07B8-DB78-B881-4674FECB1CF2}"/>
              </a:ext>
            </a:extLst>
          </p:cNvPr>
          <p:cNvSpPr txBox="1">
            <a:spLocks noChangeArrowheads="1"/>
          </p:cNvSpPr>
          <p:nvPr/>
        </p:nvSpPr>
        <p:spPr bwMode="auto">
          <a:xfrm>
            <a:off x="477936" y="662593"/>
            <a:ext cx="8095947" cy="840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l" defTabSz="1219170" rtl="0" eaLnBrk="1" fontAlgn="base" latinLnBrk="0" hangingPunct="1">
              <a:lnSpc>
                <a:spcPct val="70000"/>
              </a:lnSpc>
              <a:spcBef>
                <a:spcPct val="0"/>
              </a:spcBef>
              <a:spcAft>
                <a:spcPct val="0"/>
              </a:spcAft>
              <a:buClrTx/>
              <a:buSzTx/>
              <a:buFontTx/>
              <a:buNone/>
              <a:tabLst/>
              <a:defRPr/>
            </a:pPr>
            <a:r>
              <a:rPr kumimoji="0" lang="en-US" altLang="en-US" sz="5867" b="1" i="0" u="none" strike="noStrike" kern="1200" cap="none" spc="0" normalizeH="0" baseline="0" noProof="0" dirty="0">
                <a:ln>
                  <a:noFill/>
                </a:ln>
                <a:solidFill>
                  <a:prstClr val="white"/>
                </a:solidFill>
                <a:effectLst/>
                <a:uLnTx/>
                <a:uFillTx/>
                <a:latin typeface="Fuse V.2 Display Black" panose="00000A00000000000000" pitchFamily="50" charset="0"/>
                <a:ea typeface="MS PGothic" panose="020B0600070205080204" pitchFamily="34" charset="-128"/>
                <a:cs typeface="+mn-cs"/>
              </a:rPr>
              <a:t>GETTING HELP</a:t>
            </a:r>
          </a:p>
        </p:txBody>
      </p:sp>
      <p:sp>
        <p:nvSpPr>
          <p:cNvPr id="3" name="TextBox 2">
            <a:extLst>
              <a:ext uri="{FF2B5EF4-FFF2-40B4-BE49-F238E27FC236}">
                <a16:creationId xmlns:a16="http://schemas.microsoft.com/office/drawing/2014/main" id="{DF14D0F1-7066-FCED-102C-0E5DD9D1B91D}"/>
              </a:ext>
            </a:extLst>
          </p:cNvPr>
          <p:cNvSpPr txBox="1"/>
          <p:nvPr/>
        </p:nvSpPr>
        <p:spPr>
          <a:xfrm>
            <a:off x="6778354" y="4045189"/>
            <a:ext cx="4351200" cy="954107"/>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
                <a:srgbClr val="FF2F92"/>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hlinkClick r:id="rId3">
                  <a:extLst>
                    <a:ext uri="{A12FA001-AC4F-418D-AE19-62706E023703}">
                      <ahyp:hlinkClr xmlns:ahyp="http://schemas.microsoft.com/office/drawing/2018/hyperlinkcolor" val="tx"/>
                    </a:ext>
                  </a:extLst>
                </a:hlinkClick>
              </a:rPr>
              <a:t>youngminds.org.uk</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
                <a:srgbClr val="FF2F92"/>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hlinkClick r:id="rId4">
                  <a:extLst>
                    <a:ext uri="{A12FA001-AC4F-418D-AE19-62706E023703}">
                      <ahyp:hlinkClr xmlns:ahyp="http://schemas.microsoft.com/office/drawing/2018/hyperlinkcolor" val="tx"/>
                    </a:ext>
                  </a:extLst>
                </a:hlinkClick>
              </a:rPr>
              <a:t>nspcc.org.uk</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id="{FDD6BC4F-C715-C2EC-C208-8BDA6E59ACB3}"/>
              </a:ext>
            </a:extLst>
          </p:cNvPr>
          <p:cNvSpPr/>
          <p:nvPr/>
        </p:nvSpPr>
        <p:spPr>
          <a:xfrm>
            <a:off x="798063" y="2358462"/>
            <a:ext cx="4807321" cy="123991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INSERT FACILITATOR OR TEACHER NAME AND HOW TO CONTACT</a:t>
            </a:r>
          </a:p>
        </p:txBody>
      </p:sp>
      <p:sp>
        <p:nvSpPr>
          <p:cNvPr id="9" name="TextBox 8">
            <a:extLst>
              <a:ext uri="{FF2B5EF4-FFF2-40B4-BE49-F238E27FC236}">
                <a16:creationId xmlns:a16="http://schemas.microsoft.com/office/drawing/2014/main" id="{16F87D05-F8B7-F535-D13C-870E5C2E8711}"/>
              </a:ext>
            </a:extLst>
          </p:cNvPr>
          <p:cNvSpPr txBox="1"/>
          <p:nvPr/>
        </p:nvSpPr>
        <p:spPr>
          <a:xfrm>
            <a:off x="798063" y="1720204"/>
            <a:ext cx="1096512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If you have any concerns about anything we have covered in the session, please reach out:</a:t>
            </a:r>
          </a:p>
        </p:txBody>
      </p:sp>
      <p:sp>
        <p:nvSpPr>
          <p:cNvPr id="10" name="Rectangle 9">
            <a:extLst>
              <a:ext uri="{FF2B5EF4-FFF2-40B4-BE49-F238E27FC236}">
                <a16:creationId xmlns:a16="http://schemas.microsoft.com/office/drawing/2014/main" id="{CDD2C211-201A-E8A2-377A-DA7CB736EE58}"/>
              </a:ext>
            </a:extLst>
          </p:cNvPr>
          <p:cNvSpPr/>
          <p:nvPr/>
        </p:nvSpPr>
        <p:spPr>
          <a:xfrm>
            <a:off x="6051642" y="2358462"/>
            <a:ext cx="5286916" cy="123991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INSERT SCHOOL DESIGNATED SAFEGUARDINGN LEAD</a:t>
            </a:r>
          </a:p>
        </p:txBody>
      </p:sp>
      <p:sp>
        <p:nvSpPr>
          <p:cNvPr id="13" name="Rectangle 12">
            <a:extLst>
              <a:ext uri="{FF2B5EF4-FFF2-40B4-BE49-F238E27FC236}">
                <a16:creationId xmlns:a16="http://schemas.microsoft.com/office/drawing/2014/main" id="{B80B0029-6AA3-E260-44D2-8F89A5C2A011}"/>
              </a:ext>
            </a:extLst>
          </p:cNvPr>
          <p:cNvSpPr/>
          <p:nvPr/>
        </p:nvSpPr>
        <p:spPr>
          <a:xfrm>
            <a:off x="798063" y="4045189"/>
            <a:ext cx="4807321" cy="123991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INSERT OTHER LOCAL REFERRAL SERVICE</a:t>
            </a:r>
          </a:p>
        </p:txBody>
      </p:sp>
    </p:spTree>
    <p:extLst>
      <p:ext uri="{BB962C8B-B14F-4D97-AF65-F5344CB8AC3E}">
        <p14:creationId xmlns:p14="http://schemas.microsoft.com/office/powerpoint/2010/main" val="2483865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A14EFF-4F2C-D0D2-E722-C760CEF8371F}"/>
              </a:ext>
            </a:extLst>
          </p:cNvPr>
          <p:cNvPicPr>
            <a:picLocks noChangeAspect="1"/>
          </p:cNvPicPr>
          <p:nvPr/>
        </p:nvPicPr>
        <p:blipFill>
          <a:blip r:embed="rId3"/>
          <a:stretch>
            <a:fillRect/>
          </a:stretch>
        </p:blipFill>
        <p:spPr>
          <a:xfrm>
            <a:off x="1527858" y="1394685"/>
            <a:ext cx="8576358" cy="4306938"/>
          </a:xfrm>
          <a:prstGeom prst="rect">
            <a:avLst/>
          </a:prstGeom>
        </p:spPr>
      </p:pic>
      <p:sp>
        <p:nvSpPr>
          <p:cNvPr id="8" name="TextBox 7">
            <a:extLst>
              <a:ext uri="{FF2B5EF4-FFF2-40B4-BE49-F238E27FC236}">
                <a16:creationId xmlns:a16="http://schemas.microsoft.com/office/drawing/2014/main" id="{88F31FB4-88B6-761F-25C3-7EC1E213F2D0}"/>
              </a:ext>
            </a:extLst>
          </p:cNvPr>
          <p:cNvSpPr txBox="1"/>
          <p:nvPr/>
        </p:nvSpPr>
        <p:spPr>
          <a:xfrm>
            <a:off x="682906" y="497711"/>
            <a:ext cx="617509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prstClr val="white"/>
                </a:solidFill>
                <a:effectLst/>
                <a:uLnTx/>
                <a:uFillTx/>
                <a:latin typeface="Fuse V.2 Display Black" panose="00000A00000000000000" pitchFamily="50" charset="0"/>
                <a:ea typeface="+mn-ea"/>
                <a:cs typeface="+mn-cs"/>
              </a:rPr>
              <a:t>CHILD RIGHTS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1405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a:extLst>
              <a:ext uri="{FF2B5EF4-FFF2-40B4-BE49-F238E27FC236}">
                <a16:creationId xmlns:a16="http://schemas.microsoft.com/office/drawing/2014/main" id="{C3941CF3-ADA2-4C96-DD37-75F05CD4737B}"/>
              </a:ext>
            </a:extLst>
          </p:cNvPr>
          <p:cNvSpPr txBox="1">
            <a:spLocks noChangeArrowheads="1"/>
          </p:cNvSpPr>
          <p:nvPr/>
        </p:nvSpPr>
        <p:spPr bwMode="auto">
          <a:xfrm>
            <a:off x="302685" y="560918"/>
            <a:ext cx="4779433" cy="1375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l" defTabSz="1219170" rtl="0" eaLnBrk="1" fontAlgn="base" latinLnBrk="0" hangingPunct="1">
              <a:lnSpc>
                <a:spcPct val="7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prstClr val="white"/>
                </a:solidFill>
                <a:effectLst/>
                <a:uLnTx/>
                <a:uFillTx/>
                <a:latin typeface="Fuse V.2 Display Black" panose="00000A00000000000000" pitchFamily="50" charset="0"/>
                <a:ea typeface="MS PGothic" panose="020B0600070205080204" pitchFamily="34" charset="-128"/>
                <a:cs typeface="+mn-cs"/>
              </a:rPr>
              <a:t>Lesson 1:</a:t>
            </a:r>
          </a:p>
          <a:p>
            <a:pPr marL="0" marR="0" lvl="0" indent="0" algn="l" defTabSz="1219170" rtl="0" eaLnBrk="1" fontAlgn="base" latinLnBrk="0" hangingPunct="1">
              <a:lnSpc>
                <a:spcPct val="7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prstClr val="white"/>
                </a:solidFill>
                <a:effectLst/>
                <a:uLnTx/>
                <a:uFillTx/>
                <a:latin typeface="Fuse V.2 Display Black" panose="00000A00000000000000" pitchFamily="50" charset="0"/>
                <a:ea typeface="MS PGothic" panose="020B0600070205080204" pitchFamily="34" charset="-128"/>
                <a:cs typeface="+mn-cs"/>
              </a:rPr>
              <a:t>PLAY FOR EVERY CHILD</a:t>
            </a:r>
          </a:p>
        </p:txBody>
      </p:sp>
    </p:spTree>
    <p:extLst>
      <p:ext uri="{BB962C8B-B14F-4D97-AF65-F5344CB8AC3E}">
        <p14:creationId xmlns:p14="http://schemas.microsoft.com/office/powerpoint/2010/main" val="3159161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3C338233-07B8-DB78-B881-4674FECB1CF2}"/>
              </a:ext>
            </a:extLst>
          </p:cNvPr>
          <p:cNvSpPr txBox="1">
            <a:spLocks noChangeArrowheads="1"/>
          </p:cNvSpPr>
          <p:nvPr/>
        </p:nvSpPr>
        <p:spPr bwMode="auto">
          <a:xfrm>
            <a:off x="200394" y="424960"/>
            <a:ext cx="8095947" cy="1375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l" defTabSz="1219170" rtl="0" eaLnBrk="1" fontAlgn="base" latinLnBrk="0" hangingPunct="1">
              <a:lnSpc>
                <a:spcPct val="70000"/>
              </a:lnSpc>
              <a:spcBef>
                <a:spcPct val="0"/>
              </a:spcBef>
              <a:spcAft>
                <a:spcPct val="0"/>
              </a:spcAft>
              <a:buClrTx/>
              <a:buSzTx/>
              <a:buFontTx/>
              <a:buNone/>
              <a:tabLst/>
              <a:defRPr/>
            </a:pPr>
            <a:r>
              <a:rPr kumimoji="0" lang="en-US" altLang="en-US" sz="5867" b="1" i="0" u="none" strike="noStrike" kern="1200" cap="none" spc="0" normalizeH="0" baseline="0" noProof="0" dirty="0">
                <a:ln>
                  <a:noFill/>
                </a:ln>
                <a:solidFill>
                  <a:prstClr val="white"/>
                </a:solidFill>
                <a:effectLst/>
                <a:uLnTx/>
                <a:uFillTx/>
                <a:latin typeface="Fuse V.2 Display Black" panose="00000A00000000000000" pitchFamily="50" charset="0"/>
                <a:ea typeface="MS PGothic" panose="020B0600070205080204" pitchFamily="34" charset="-128"/>
                <a:cs typeface="+mn-cs"/>
              </a:rPr>
              <a:t>MEET ALEX &amp; ELAN</a:t>
            </a:r>
          </a:p>
        </p:txBody>
      </p:sp>
      <p:sp>
        <p:nvSpPr>
          <p:cNvPr id="5" name="Title 1">
            <a:extLst>
              <a:ext uri="{FF2B5EF4-FFF2-40B4-BE49-F238E27FC236}">
                <a16:creationId xmlns:a16="http://schemas.microsoft.com/office/drawing/2014/main" id="{28EAB5E7-7105-DF66-C33E-E415470F27F1}"/>
              </a:ext>
            </a:extLst>
          </p:cNvPr>
          <p:cNvSpPr txBox="1">
            <a:spLocks noChangeArrowheads="1"/>
          </p:cNvSpPr>
          <p:nvPr/>
        </p:nvSpPr>
        <p:spPr bwMode="auto">
          <a:xfrm>
            <a:off x="1233792" y="2324741"/>
            <a:ext cx="9713892" cy="2409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1219170" fontAlgn="base">
              <a:lnSpc>
                <a:spcPct val="70000"/>
              </a:lnSpc>
              <a:spcBef>
                <a:spcPct val="0"/>
              </a:spcBef>
              <a:spcAft>
                <a:spcPct val="0"/>
              </a:spcAft>
              <a:defRPr/>
            </a:pPr>
            <a:r>
              <a:rPr lang="en-US" altLang="en-US" sz="5850" b="1">
                <a:solidFill>
                  <a:prstClr val="white"/>
                </a:solidFill>
                <a:latin typeface="Fuse V.2 Display Black"/>
                <a:ea typeface="MS PGothic"/>
              </a:rPr>
              <a:t>Play video - https://www.youtube.com/watch?v=5OLl1QMPjmU</a:t>
            </a:r>
            <a:endParaRPr lang="en-US" altLang="en-US" sz="5850" b="1" dirty="0">
              <a:solidFill>
                <a:prstClr val="white"/>
              </a:solidFill>
              <a:latin typeface="Fuse V.2 Display Black" panose="00000A00000000000000" pitchFamily="50" charset="0"/>
            </a:endParaRPr>
          </a:p>
          <a:p>
            <a:pPr defTabSz="1219170">
              <a:lnSpc>
                <a:spcPct val="70000"/>
              </a:lnSpc>
              <a:spcBef>
                <a:spcPct val="0"/>
              </a:spcBef>
              <a:spcAft>
                <a:spcPct val="0"/>
              </a:spcAft>
              <a:defRPr/>
            </a:pPr>
            <a:endParaRPr lang="en-US" altLang="en-US" sz="5850" b="1" dirty="0">
              <a:solidFill>
                <a:prstClr val="white"/>
              </a:solidFill>
              <a:latin typeface="Fuse V.2 Display Black"/>
              <a:ea typeface="MS PGothic"/>
            </a:endParaRPr>
          </a:p>
          <a:p>
            <a:pPr defTabSz="1219170">
              <a:lnSpc>
                <a:spcPct val="70000"/>
              </a:lnSpc>
              <a:spcBef>
                <a:spcPct val="0"/>
              </a:spcBef>
              <a:spcAft>
                <a:spcPct val="0"/>
              </a:spcAft>
              <a:defRPr/>
            </a:pPr>
            <a:endParaRPr lang="en-US" altLang="en-US" sz="5850" b="1" i="0" u="none" strike="noStrike" kern="1200" cap="none" spc="0" normalizeH="0" baseline="0" noProof="0" dirty="0">
              <a:ln>
                <a:noFill/>
              </a:ln>
              <a:solidFill>
                <a:prstClr val="white"/>
              </a:solidFill>
              <a:effectLst/>
              <a:uLnTx/>
              <a:uFillTx/>
              <a:latin typeface="Fuse V.2 Display Black" panose="00000A00000000000000" pitchFamily="50" charset="0"/>
              <a:ea typeface="MS PGothic" panose="020B0600070205080204" pitchFamily="34" charset="-128"/>
            </a:endParaRPr>
          </a:p>
        </p:txBody>
      </p:sp>
    </p:spTree>
    <p:extLst>
      <p:ext uri="{BB962C8B-B14F-4D97-AF65-F5344CB8AC3E}">
        <p14:creationId xmlns:p14="http://schemas.microsoft.com/office/powerpoint/2010/main" val="1500154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Subtitle 2">
            <a:extLst>
              <a:ext uri="{FF2B5EF4-FFF2-40B4-BE49-F238E27FC236}">
                <a16:creationId xmlns:a16="http://schemas.microsoft.com/office/drawing/2014/main" id="{B139F4D9-B5CC-5F5E-5EDD-8E3FD6EF7B9A}"/>
              </a:ext>
            </a:extLst>
          </p:cNvPr>
          <p:cNvSpPr txBox="1">
            <a:spLocks noChangeArrowheads="1"/>
          </p:cNvSpPr>
          <p:nvPr/>
        </p:nvSpPr>
        <p:spPr bwMode="auto">
          <a:xfrm>
            <a:off x="495300" y="323105"/>
            <a:ext cx="7377839" cy="552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685800" indent="-22860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l" defTabSz="1219170" rtl="0" eaLnBrk="1" fontAlgn="base" latinLnBrk="0" hangingPunct="1">
              <a:lnSpc>
                <a:spcPct val="90000"/>
              </a:lnSpc>
              <a:spcBef>
                <a:spcPts val="1333"/>
              </a:spcBef>
              <a:spcAft>
                <a:spcPct val="0"/>
              </a:spcAft>
              <a:buClrTx/>
              <a:buSzTx/>
              <a:buFontTx/>
              <a:buNone/>
              <a:tabLst/>
              <a:defRPr/>
            </a:pPr>
            <a:r>
              <a:rPr kumimoji="0" lang="en-US" altLang="en-US" sz="3200" b="1" i="0" u="none" strike="noStrike" kern="1200" cap="none" spc="0" normalizeH="0" baseline="0" noProof="0" dirty="0">
                <a:ln>
                  <a:noFill/>
                </a:ln>
                <a:solidFill>
                  <a:srgbClr val="00AEEF"/>
                </a:solidFill>
                <a:effectLst/>
                <a:uLnTx/>
                <a:uFillTx/>
                <a:latin typeface="Fuse V.2 Display Black" panose="00000A00000000000000" pitchFamily="50" charset="0"/>
                <a:ea typeface="MS PGothic" panose="020B0600070205080204" pitchFamily="34" charset="-128"/>
                <a:cs typeface="+mn-cs"/>
              </a:rPr>
              <a:t>DISABILITY AND THE RIGHTS OF CHILDREN</a:t>
            </a:r>
          </a:p>
        </p:txBody>
      </p:sp>
      <p:sp>
        <p:nvSpPr>
          <p:cNvPr id="3" name="TextBox 2">
            <a:extLst>
              <a:ext uri="{FF2B5EF4-FFF2-40B4-BE49-F238E27FC236}">
                <a16:creationId xmlns:a16="http://schemas.microsoft.com/office/drawing/2014/main" id="{28D107C0-E52A-7815-EC0B-AEEE0D5549AA}"/>
              </a:ext>
            </a:extLst>
          </p:cNvPr>
          <p:cNvSpPr txBox="1"/>
          <p:nvPr/>
        </p:nvSpPr>
        <p:spPr>
          <a:xfrm>
            <a:off x="495300" y="875554"/>
            <a:ext cx="9258300" cy="5348324"/>
          </a:xfrm>
          <a:prstGeom prst="rect">
            <a:avLst/>
          </a:prstGeom>
          <a:noFill/>
        </p:spPr>
        <p:txBody>
          <a:bodyPr wrap="square">
            <a:spAutoFit/>
          </a:bodyPr>
          <a:lstStyle/>
          <a:p>
            <a:pPr marL="342900" marR="0" lvl="0" indent="-342900" algn="l" defTabSz="914400" rtl="0" eaLnBrk="1" fontAlgn="auto" latinLnBrk="0" hangingPunct="1">
              <a:lnSpc>
                <a:spcPct val="107000"/>
              </a:lnSpc>
              <a:spcBef>
                <a:spcPts val="0"/>
              </a:spcBef>
              <a:spcAft>
                <a:spcPts val="0"/>
              </a:spcAft>
              <a:buClr>
                <a:srgbClr val="FF2D7B"/>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Fuse V.2 Display" panose="00000500000000000000" pitchFamily="50" charset="0"/>
                <a:ea typeface="MS PGothic" panose="020B0600070205080204" pitchFamily="34" charset="-128"/>
                <a:cs typeface="+mn-cs"/>
              </a:rPr>
              <a:t>What did you learn about in the video?</a:t>
            </a:r>
          </a:p>
          <a:p>
            <a:pPr marL="342900" marR="0" lvl="0" indent="-342900" algn="l" defTabSz="914400" rtl="0" eaLnBrk="1" fontAlgn="auto" latinLnBrk="0" hangingPunct="1">
              <a:lnSpc>
                <a:spcPct val="107000"/>
              </a:lnSpc>
              <a:spcBef>
                <a:spcPts val="0"/>
              </a:spcBef>
              <a:spcAft>
                <a:spcPts val="0"/>
              </a:spcAft>
              <a:buClr>
                <a:srgbClr val="FF2D7B"/>
              </a:buClr>
              <a:buSzTx/>
              <a:buFont typeface="Arial" panose="020B0604020202020204" pitchFamily="34" charset="0"/>
              <a:buChar char="•"/>
              <a:tabLst/>
              <a:defRPr/>
            </a:pPr>
            <a:r>
              <a:rPr kumimoji="0" lang="en-GB" sz="2800" b="0" i="0" u="none" strike="noStrike" kern="1200" cap="none" spc="0" normalizeH="0" baseline="0" noProof="0" dirty="0">
                <a:ln>
                  <a:noFill/>
                </a:ln>
                <a:solidFill>
                  <a:srgbClr val="FFFFFF"/>
                </a:solidFill>
                <a:effectLst/>
                <a:uLnTx/>
                <a:uFillTx/>
                <a:latin typeface="Fuse V.2 Display" panose="00000500000000000000" pitchFamily="50" charset="0"/>
                <a:ea typeface="MS PGothic" panose="020B0600070205080204" pitchFamily="34" charset="-128"/>
                <a:cs typeface="+mn-cs"/>
              </a:rPr>
              <a:t>Where did Alex go?</a:t>
            </a:r>
            <a:r>
              <a:rPr kumimoji="0" lang="en-US" sz="2800" b="0" i="0" u="none" strike="noStrike" kern="1200" cap="none" spc="0" normalizeH="0" baseline="0" noProof="0" dirty="0">
                <a:ln>
                  <a:noFill/>
                </a:ln>
                <a:solidFill>
                  <a:srgbClr val="FFFFFF"/>
                </a:solidFill>
                <a:effectLst/>
                <a:uLnTx/>
                <a:uFillTx/>
                <a:latin typeface="Fuse V.2 Display" panose="00000500000000000000" pitchFamily="50" charset="0"/>
                <a:ea typeface="MS PGothic" panose="020B0600070205080204" pitchFamily="34" charset="-128"/>
                <a:cs typeface="+mn-cs"/>
              </a:rPr>
              <a:t> </a:t>
            </a:r>
            <a:r>
              <a:rPr kumimoji="0" lang="en-GB"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What did you learn about </a:t>
            </a:r>
            <a:r>
              <a:rPr kumimoji="0" lang="en-GB" sz="28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Za’atari</a:t>
            </a:r>
            <a:r>
              <a:rPr kumimoji="0" lang="en-GB"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refugee camp and the people who live there? </a:t>
            </a:r>
            <a:endParaRPr kumimoji="0" lang="en-US" sz="2800" b="0" i="0" u="none" strike="noStrike" kern="1200" cap="none" spc="0" normalizeH="0" baseline="0" noProof="0" dirty="0">
              <a:ln>
                <a:noFill/>
              </a:ln>
              <a:solidFill>
                <a:prstClr val="white"/>
              </a:solidFill>
              <a:effectLst/>
              <a:uLnTx/>
              <a:uFillTx/>
              <a:latin typeface="Fuse V.2 Display" panose="00000500000000000000" pitchFamily="50" charset="0"/>
              <a:ea typeface="MS PGothic" panose="020B0600070205080204" pitchFamily="34" charset="-128"/>
              <a:cs typeface="+mn-cs"/>
            </a:endParaRPr>
          </a:p>
          <a:p>
            <a:pPr marL="342900" marR="0" lvl="0" indent="-342900" algn="l" defTabSz="914400" rtl="0" eaLnBrk="1" fontAlgn="auto" latinLnBrk="0" hangingPunct="1">
              <a:lnSpc>
                <a:spcPct val="107000"/>
              </a:lnSpc>
              <a:spcBef>
                <a:spcPts val="0"/>
              </a:spcBef>
              <a:spcAft>
                <a:spcPts val="0"/>
              </a:spcAft>
              <a:buClr>
                <a:srgbClr val="FF2D7B"/>
              </a:buClr>
              <a:buSzTx/>
              <a:buFont typeface="Arial" panose="020B0604020202020204" pitchFamily="34" charset="0"/>
              <a:buChar char="•"/>
              <a:tabLst/>
              <a:defRPr/>
            </a:pPr>
            <a:r>
              <a:rPr kumimoji="0" lang="en-GB" sz="2800" b="0" i="0" u="none" strike="noStrike" kern="1200" cap="none" spc="0" normalizeH="0" baseline="0" noProof="0" dirty="0">
                <a:ln>
                  <a:noFill/>
                </a:ln>
                <a:solidFill>
                  <a:srgbClr val="FFFFFF"/>
                </a:solidFill>
                <a:effectLst/>
                <a:uLnTx/>
                <a:uFillTx/>
                <a:latin typeface="Fuse V.2 Display" panose="00000500000000000000" pitchFamily="50" charset="0"/>
                <a:ea typeface="MS PGothic" panose="020B0600070205080204" pitchFamily="34" charset="-128"/>
                <a:cs typeface="+mn-cs"/>
              </a:rPr>
              <a:t>How did UNICEF support Elan with her disability?</a:t>
            </a:r>
            <a:endParaRPr kumimoji="0" lang="en-US" sz="2800" b="0" i="0" u="none" strike="noStrike" kern="1200" cap="none" spc="0" normalizeH="0" baseline="0" noProof="0" dirty="0">
              <a:ln>
                <a:noFill/>
              </a:ln>
              <a:solidFill>
                <a:srgbClr val="FFFFFF"/>
              </a:solidFill>
              <a:effectLst/>
              <a:uLnTx/>
              <a:uFillTx/>
              <a:latin typeface="Fuse V.2 Display" panose="00000500000000000000" pitchFamily="50" charset="0"/>
              <a:ea typeface="MS PGothic" panose="020B0600070205080204" pitchFamily="34" charset="-128"/>
              <a:cs typeface="+mn-cs"/>
            </a:endParaRPr>
          </a:p>
          <a:p>
            <a:pPr marL="342900" marR="0" lvl="0" indent="-342900" algn="l" defTabSz="914400" rtl="0" eaLnBrk="1" fontAlgn="auto" latinLnBrk="0" hangingPunct="1">
              <a:lnSpc>
                <a:spcPct val="107000"/>
              </a:lnSpc>
              <a:spcBef>
                <a:spcPts val="0"/>
              </a:spcBef>
              <a:spcAft>
                <a:spcPts val="800"/>
              </a:spcAft>
              <a:buClr>
                <a:srgbClr val="FF2D7B"/>
              </a:buClr>
              <a:buSzTx/>
              <a:buFont typeface="Arial" panose="020B0604020202020204" pitchFamily="34" charset="0"/>
              <a:buChar char="•"/>
              <a:tabLst/>
              <a:defRPr/>
            </a:pPr>
            <a:r>
              <a:rPr kumimoji="0" lang="en-GB" sz="2800" b="0" i="0" u="none" strike="noStrike" kern="1200" cap="none" spc="0" normalizeH="0" baseline="0" noProof="0" dirty="0">
                <a:ln>
                  <a:noFill/>
                </a:ln>
                <a:solidFill>
                  <a:prstClr val="white"/>
                </a:solidFill>
                <a:effectLst/>
                <a:uLnTx/>
                <a:uFillTx/>
                <a:latin typeface="Fuse V.2 Display" panose="00000500000000000000" pitchFamily="50" charset="0"/>
                <a:ea typeface="MS PGothic" panose="020B0600070205080204" pitchFamily="34" charset="-128"/>
                <a:cs typeface="+mn-cs"/>
              </a:rPr>
              <a:t>What did you notice about the playground </a:t>
            </a:r>
            <a:r>
              <a:rPr kumimoji="0" lang="en-GB" sz="2800" b="0" i="0" u="none" strike="noStrike" kern="1200" cap="none" spc="0" normalizeH="0" baseline="0" noProof="0" dirty="0">
                <a:ln>
                  <a:noFill/>
                </a:ln>
                <a:solidFill>
                  <a:srgbClr val="FFFFFF"/>
                </a:solidFill>
                <a:effectLst/>
                <a:uLnTx/>
                <a:uFillTx/>
                <a:latin typeface="Fuse V.2 Display" panose="00000500000000000000" pitchFamily="50" charset="0"/>
                <a:ea typeface="MS PGothic" panose="020B0600070205080204" pitchFamily="34" charset="-128"/>
                <a:cs typeface="+mn-cs"/>
              </a:rPr>
              <a:t>and sports equipment in the video? How was it created to help make sure every child could join in the play?</a:t>
            </a:r>
          </a:p>
          <a:p>
            <a:pPr marL="342900" marR="0" lvl="0" indent="-342900" algn="l" defTabSz="914400" rtl="0" eaLnBrk="1" fontAlgn="auto" latinLnBrk="0" hangingPunct="1">
              <a:lnSpc>
                <a:spcPct val="107000"/>
              </a:lnSpc>
              <a:spcBef>
                <a:spcPts val="0"/>
              </a:spcBef>
              <a:spcAft>
                <a:spcPts val="800"/>
              </a:spcAft>
              <a:buClr>
                <a:srgbClr val="FF2D7B"/>
              </a:buClr>
              <a:buSzTx/>
              <a:buFont typeface="Arial" panose="020B0604020202020204" pitchFamily="34" charset="0"/>
              <a:buChar char="•"/>
              <a:tabLst/>
              <a:defRPr/>
            </a:pPr>
            <a:r>
              <a:rPr kumimoji="0" lang="en-GB"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What did you learn about UNICEF’s work in helping children who are disabled?</a:t>
            </a:r>
            <a:endParaRPr kumimoji="0" lang="en-GB" sz="2800" b="0" i="0" u="none" strike="noStrike" kern="1200" cap="none" spc="0" normalizeH="0" baseline="0" noProof="0" dirty="0">
              <a:ln>
                <a:noFill/>
              </a:ln>
              <a:solidFill>
                <a:prstClr val="white"/>
              </a:solidFill>
              <a:effectLst/>
              <a:uLnTx/>
              <a:uFillTx/>
              <a:latin typeface="Fuse V.2 Display" panose="00000500000000000000" pitchFamily="50" charset="0"/>
              <a:ea typeface="MS PGothic" panose="020B0600070205080204" pitchFamily="34" charset="-128"/>
              <a:cs typeface="+mn-cs"/>
            </a:endParaRPr>
          </a:p>
          <a:p>
            <a:pPr marL="342900" marR="0" lvl="0" indent="-342900" algn="l" defTabSz="914400" rtl="0" eaLnBrk="1" fontAlgn="auto" latinLnBrk="0" hangingPunct="1">
              <a:lnSpc>
                <a:spcPct val="107000"/>
              </a:lnSpc>
              <a:spcBef>
                <a:spcPts val="0"/>
              </a:spcBef>
              <a:spcAft>
                <a:spcPts val="800"/>
              </a:spcAft>
              <a:buClr>
                <a:srgbClr val="FF2D7B"/>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Which rights do you think might be hardest for Elan and children in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Za’atari</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camp to access? </a:t>
            </a:r>
            <a:endParaRPr kumimoji="0" lang="en-US" sz="2800" b="0" i="0" u="none" strike="noStrike" kern="1200" cap="none" spc="0" normalizeH="0" baseline="0" noProof="0" dirty="0">
              <a:ln>
                <a:noFill/>
              </a:ln>
              <a:solidFill>
                <a:prstClr val="white"/>
              </a:solidFill>
              <a:effectLst/>
              <a:uLnTx/>
              <a:uFillTx/>
              <a:latin typeface="Fuse V.2 Display" panose="00000500000000000000" pitchFamily="50" charset="0"/>
              <a:ea typeface="MS PGothic" panose="020B0600070205080204" pitchFamily="34" charset="-128"/>
              <a:cs typeface="+mn-cs"/>
            </a:endParaRPr>
          </a:p>
        </p:txBody>
      </p:sp>
    </p:spTree>
    <p:extLst>
      <p:ext uri="{BB962C8B-B14F-4D97-AF65-F5344CB8AC3E}">
        <p14:creationId xmlns:p14="http://schemas.microsoft.com/office/powerpoint/2010/main" val="1286839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Subtitle 2">
            <a:extLst>
              <a:ext uri="{FF2B5EF4-FFF2-40B4-BE49-F238E27FC236}">
                <a16:creationId xmlns:a16="http://schemas.microsoft.com/office/drawing/2014/main" id="{C0F0E9DB-030B-A53F-E7CA-95AE709F62B6}"/>
              </a:ext>
            </a:extLst>
          </p:cNvPr>
          <p:cNvSpPr txBox="1">
            <a:spLocks noChangeArrowheads="1"/>
          </p:cNvSpPr>
          <p:nvPr/>
        </p:nvSpPr>
        <p:spPr bwMode="auto">
          <a:xfrm>
            <a:off x="216263" y="208090"/>
            <a:ext cx="6697133" cy="552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685800" indent="-22860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l" defTabSz="1219170" rtl="0" eaLnBrk="1" fontAlgn="base" latinLnBrk="0" hangingPunct="1">
              <a:lnSpc>
                <a:spcPct val="90000"/>
              </a:lnSpc>
              <a:spcBef>
                <a:spcPts val="1333"/>
              </a:spcBef>
              <a:spcAft>
                <a:spcPct val="0"/>
              </a:spcAft>
              <a:buClrTx/>
              <a:buSzTx/>
              <a:buFontTx/>
              <a:buNone/>
              <a:tabLst/>
              <a:defRPr/>
            </a:pPr>
            <a:r>
              <a:rPr kumimoji="0" lang="en-US" altLang="en-US" sz="3200" b="1" i="0" u="none" strike="noStrike" kern="1200" cap="none" spc="0" normalizeH="0" baseline="0" noProof="0" dirty="0">
                <a:ln>
                  <a:noFill/>
                </a:ln>
                <a:solidFill>
                  <a:srgbClr val="00AEEF"/>
                </a:solidFill>
                <a:effectLst/>
                <a:uLnTx/>
                <a:uFillTx/>
                <a:latin typeface="Fuse V.2 Display Black" panose="00000A00000000000000" pitchFamily="50" charset="0"/>
                <a:ea typeface="MS PGothic" panose="020B0600070205080204" pitchFamily="34" charset="-128"/>
                <a:cs typeface="+mn-cs"/>
              </a:rPr>
              <a:t>Play for Every Child</a:t>
            </a:r>
          </a:p>
        </p:txBody>
      </p:sp>
      <p:pic>
        <p:nvPicPr>
          <p:cNvPr id="3" name="Picture 2">
            <a:extLst>
              <a:ext uri="{FF2B5EF4-FFF2-40B4-BE49-F238E27FC236}">
                <a16:creationId xmlns:a16="http://schemas.microsoft.com/office/drawing/2014/main" id="{CCC787D0-E11D-864E-6604-2067465CB2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08083">
            <a:off x="3435410" y="3260790"/>
            <a:ext cx="5621204" cy="3844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a:extLst>
              <a:ext uri="{FF2B5EF4-FFF2-40B4-BE49-F238E27FC236}">
                <a16:creationId xmlns:a16="http://schemas.microsoft.com/office/drawing/2014/main" id="{5E42F7B3-9D8E-FB92-5C67-9FB492F8AA2F}"/>
              </a:ext>
            </a:extLst>
          </p:cNvPr>
          <p:cNvGrpSpPr/>
          <p:nvPr/>
        </p:nvGrpSpPr>
        <p:grpSpPr>
          <a:xfrm>
            <a:off x="6605119" y="-227179"/>
            <a:ext cx="5338233" cy="3911272"/>
            <a:chOff x="350662" y="909436"/>
            <a:chExt cx="5338233" cy="3911272"/>
          </a:xfrm>
        </p:grpSpPr>
        <p:pic>
          <p:nvPicPr>
            <p:cNvPr id="2" name="Picture 2">
              <a:extLst>
                <a:ext uri="{FF2B5EF4-FFF2-40B4-BE49-F238E27FC236}">
                  <a16:creationId xmlns:a16="http://schemas.microsoft.com/office/drawing/2014/main" id="{DE2DB6E1-47A2-2936-F012-405F9AD1FF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485681">
              <a:off x="350662" y="909436"/>
              <a:ext cx="5338233" cy="3748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itle 1">
              <a:extLst>
                <a:ext uri="{FF2B5EF4-FFF2-40B4-BE49-F238E27FC236}">
                  <a16:creationId xmlns:a16="http://schemas.microsoft.com/office/drawing/2014/main" id="{75D9AABC-431D-942A-0F77-256B5A850B09}"/>
                </a:ext>
              </a:extLst>
            </p:cNvPr>
            <p:cNvSpPr txBox="1">
              <a:spLocks noChangeArrowheads="1"/>
            </p:cNvSpPr>
            <p:nvPr/>
          </p:nvSpPr>
          <p:spPr bwMode="auto">
            <a:xfrm>
              <a:off x="404795" y="1461025"/>
              <a:ext cx="4400163" cy="429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en-US" sz="2500" b="1" i="0" u="none" strike="noStrike" kern="1200" cap="none" spc="0" normalizeH="0" baseline="0" noProof="0" dirty="0">
                  <a:ln>
                    <a:noFill/>
                  </a:ln>
                  <a:solidFill>
                    <a:prstClr val="white"/>
                  </a:solidFill>
                  <a:effectLst/>
                  <a:uLnTx/>
                  <a:uFillTx/>
                  <a:latin typeface="Fuse V.2 Display Bold" pitchFamily="2" charset="0"/>
                  <a:ea typeface="MS PGothic" panose="020B0600070205080204" pitchFamily="34" charset="-128"/>
                  <a:cs typeface="+mn-cs"/>
                </a:rPr>
                <a:t>Article 22: Refugee Children</a:t>
              </a:r>
            </a:p>
          </p:txBody>
        </p:sp>
        <p:sp>
          <p:nvSpPr>
            <p:cNvPr id="4" name="Title 1">
              <a:extLst>
                <a:ext uri="{FF2B5EF4-FFF2-40B4-BE49-F238E27FC236}">
                  <a16:creationId xmlns:a16="http://schemas.microsoft.com/office/drawing/2014/main" id="{385B8B43-2B5C-B673-D8FF-2E4CB1015DB9}"/>
                </a:ext>
              </a:extLst>
            </p:cNvPr>
            <p:cNvSpPr txBox="1">
              <a:spLocks noChangeArrowheads="1"/>
            </p:cNvSpPr>
            <p:nvPr/>
          </p:nvSpPr>
          <p:spPr bwMode="auto">
            <a:xfrm>
              <a:off x="1171011" y="2037291"/>
              <a:ext cx="3665413" cy="278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l" defTabSz="609585" rtl="0" eaLnBrk="1" fontAlgn="base" latinLnBrk="0" hangingPunct="1">
                <a:lnSpc>
                  <a:spcPct val="100000"/>
                </a:lnSpc>
                <a:spcBef>
                  <a:spcPct val="20000"/>
                </a:spcBef>
                <a:spcAft>
                  <a:spcPct val="0"/>
                </a:spcAft>
                <a:buClrTx/>
                <a:buSzTx/>
                <a:buFontTx/>
                <a:buNone/>
                <a:tabLst/>
                <a:defRPr/>
              </a:pPr>
              <a:r>
                <a:rPr kumimoji="0" lang="en-US" altLang="en-US" sz="1800" b="0" i="0" u="none" strike="noStrike" kern="1200" cap="none" spc="0" normalizeH="0" baseline="0" noProof="0" dirty="0">
                  <a:ln>
                    <a:noFill/>
                  </a:ln>
                  <a:solidFill>
                    <a:srgbClr val="FFFFFF"/>
                  </a:solidFill>
                  <a:effectLst/>
                  <a:uLnTx/>
                  <a:uFillTx/>
                  <a:latin typeface="Fuse V.2 Display" panose="00000500000000000000" pitchFamily="50" charset="0"/>
                  <a:ea typeface="MS PGothic" panose="020B0600070205080204" pitchFamily="34" charset="-128"/>
                  <a:cs typeface="+mn-cs"/>
                </a:rPr>
                <a:t>Children who move from their home country to another country as refugees (because it was not safe for them to stay there) should get help and protection and have the same rights as children born in                 that country.</a:t>
              </a:r>
            </a:p>
          </p:txBody>
        </p:sp>
      </p:grpSp>
      <p:sp>
        <p:nvSpPr>
          <p:cNvPr id="5" name="Title 1">
            <a:extLst>
              <a:ext uri="{FF2B5EF4-FFF2-40B4-BE49-F238E27FC236}">
                <a16:creationId xmlns:a16="http://schemas.microsoft.com/office/drawing/2014/main" id="{8B34861B-0BA2-DE9F-F448-F051853DE005}"/>
              </a:ext>
            </a:extLst>
          </p:cNvPr>
          <p:cNvSpPr txBox="1">
            <a:spLocks noChangeArrowheads="1"/>
          </p:cNvSpPr>
          <p:nvPr/>
        </p:nvSpPr>
        <p:spPr bwMode="auto">
          <a:xfrm rot="21381367">
            <a:off x="5036528" y="3723289"/>
            <a:ext cx="3616748" cy="483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altLang="en-US" sz="2500" b="1" i="0" u="none" strike="noStrike" kern="1200" cap="none" spc="0" normalizeH="0" baseline="0" noProof="0" dirty="0">
                <a:ln>
                  <a:noFill/>
                </a:ln>
                <a:solidFill>
                  <a:prstClr val="white"/>
                </a:solidFill>
                <a:effectLst/>
                <a:uLnTx/>
                <a:uFillTx/>
                <a:latin typeface="Fuse V.2 Display Bold" pitchFamily="2" charset="0"/>
                <a:ea typeface="MS PGothic" panose="020B0600070205080204" pitchFamily="34" charset="-128"/>
                <a:cs typeface="+mn-cs"/>
              </a:rPr>
              <a:t>Article 24: Health, </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altLang="en-US" sz="2500" b="1" i="0" u="none" strike="noStrike" kern="1200" cap="none" spc="0" normalizeH="0" baseline="0" noProof="0" dirty="0">
                <a:ln>
                  <a:noFill/>
                </a:ln>
                <a:solidFill>
                  <a:prstClr val="white"/>
                </a:solidFill>
                <a:effectLst/>
                <a:uLnTx/>
                <a:uFillTx/>
                <a:latin typeface="Fuse V.2 Display Bold" pitchFamily="2" charset="0"/>
                <a:ea typeface="MS PGothic" panose="020B0600070205080204" pitchFamily="34" charset="-128"/>
                <a:cs typeface="+mn-cs"/>
              </a:rPr>
              <a:t>Water, </a:t>
            </a:r>
            <a:r>
              <a:rPr kumimoji="0" lang="en-US" altLang="en-US" sz="2500" b="1" i="0" u="none" strike="noStrike" kern="1200" cap="none" spc="0" normalizeH="0" baseline="0" noProof="0" dirty="0" err="1">
                <a:ln>
                  <a:noFill/>
                </a:ln>
                <a:solidFill>
                  <a:prstClr val="white"/>
                </a:solidFill>
                <a:effectLst/>
                <a:uLnTx/>
                <a:uFillTx/>
                <a:latin typeface="Fuse V.2 Display Bold" pitchFamily="2" charset="0"/>
                <a:ea typeface="MS PGothic" panose="020B0600070205080204" pitchFamily="34" charset="-128"/>
                <a:cs typeface="+mn-cs"/>
              </a:rPr>
              <a:t>Food,Environment</a:t>
            </a:r>
            <a:endParaRPr kumimoji="0" lang="en-US" altLang="en-US" sz="2500" b="1" i="0" u="none" strike="noStrike" kern="1200" cap="none" spc="0" normalizeH="0" baseline="0" noProof="0" dirty="0">
              <a:ln>
                <a:noFill/>
              </a:ln>
              <a:solidFill>
                <a:prstClr val="white"/>
              </a:solidFill>
              <a:effectLst/>
              <a:uLnTx/>
              <a:uFillTx/>
              <a:latin typeface="Fuse V.2 Display Bold" pitchFamily="2" charset="0"/>
              <a:ea typeface="MS PGothic" panose="020B0600070205080204" pitchFamily="34" charset="-128"/>
              <a:cs typeface="+mn-cs"/>
            </a:endParaRPr>
          </a:p>
        </p:txBody>
      </p:sp>
      <p:sp>
        <p:nvSpPr>
          <p:cNvPr id="8" name="TextBox 7">
            <a:extLst>
              <a:ext uri="{FF2B5EF4-FFF2-40B4-BE49-F238E27FC236}">
                <a16:creationId xmlns:a16="http://schemas.microsoft.com/office/drawing/2014/main" id="{38CDB453-C2E1-A330-AAE2-B907D7C3D3B3}"/>
              </a:ext>
            </a:extLst>
          </p:cNvPr>
          <p:cNvSpPr txBox="1"/>
          <p:nvPr/>
        </p:nvSpPr>
        <p:spPr>
          <a:xfrm rot="21351811">
            <a:off x="4794841" y="4682082"/>
            <a:ext cx="3876270"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use V.2 Display" panose="00000500000000000000" pitchFamily="50" charset="0"/>
                <a:ea typeface="MS PGothic" panose="020B0600070205080204" pitchFamily="34" charset="-128"/>
                <a:cs typeface="+mn-cs"/>
              </a:rPr>
              <a:t>Children have the right to the best health care possible, clean water to drink, healthy food and a clean and safe environment to live in. All adults and children should have information about how to stay safe and healthy.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FD628D5A-D806-C7A4-4E60-1C8F33B3E926}"/>
              </a:ext>
            </a:extLst>
          </p:cNvPr>
          <p:cNvPicPr>
            <a:picLocks noChangeAspect="1"/>
          </p:cNvPicPr>
          <p:nvPr/>
        </p:nvPicPr>
        <p:blipFill>
          <a:blip r:embed="rId4"/>
          <a:stretch>
            <a:fillRect/>
          </a:stretch>
        </p:blipFill>
        <p:spPr>
          <a:xfrm>
            <a:off x="6481934" y="1036734"/>
            <a:ext cx="912233" cy="1104958"/>
          </a:xfrm>
          <a:prstGeom prst="rect">
            <a:avLst/>
          </a:prstGeom>
        </p:spPr>
      </p:pic>
      <p:pic>
        <p:nvPicPr>
          <p:cNvPr id="16" name="Picture 15">
            <a:extLst>
              <a:ext uri="{FF2B5EF4-FFF2-40B4-BE49-F238E27FC236}">
                <a16:creationId xmlns:a16="http://schemas.microsoft.com/office/drawing/2014/main" id="{450D8E3F-51A1-F127-F8D5-5FB223932741}"/>
              </a:ext>
            </a:extLst>
          </p:cNvPr>
          <p:cNvPicPr>
            <a:picLocks noChangeAspect="1"/>
          </p:cNvPicPr>
          <p:nvPr/>
        </p:nvPicPr>
        <p:blipFill>
          <a:blip r:embed="rId5"/>
          <a:stretch>
            <a:fillRect/>
          </a:stretch>
        </p:blipFill>
        <p:spPr>
          <a:xfrm>
            <a:off x="3317879" y="4349946"/>
            <a:ext cx="1050453" cy="1393155"/>
          </a:xfrm>
          <a:prstGeom prst="rect">
            <a:avLst/>
          </a:prstGeom>
        </p:spPr>
      </p:pic>
      <p:sp>
        <p:nvSpPr>
          <p:cNvPr id="11" name="TextBox 10">
            <a:extLst>
              <a:ext uri="{FF2B5EF4-FFF2-40B4-BE49-F238E27FC236}">
                <a16:creationId xmlns:a16="http://schemas.microsoft.com/office/drawing/2014/main" id="{7BE189E4-368D-CC15-1E25-9971A96FBC1E}"/>
              </a:ext>
            </a:extLst>
          </p:cNvPr>
          <p:cNvSpPr txBox="1"/>
          <p:nvPr/>
        </p:nvSpPr>
        <p:spPr>
          <a:xfrm>
            <a:off x="421508" y="5415898"/>
            <a:ext cx="3301939"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What do these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rights mean to you? </a:t>
            </a:r>
          </a:p>
        </p:txBody>
      </p:sp>
      <p:grpSp>
        <p:nvGrpSpPr>
          <p:cNvPr id="9" name="Group 8">
            <a:extLst>
              <a:ext uri="{FF2B5EF4-FFF2-40B4-BE49-F238E27FC236}">
                <a16:creationId xmlns:a16="http://schemas.microsoft.com/office/drawing/2014/main" id="{C70B00C5-BCDE-6441-7D46-ECA45E302318}"/>
              </a:ext>
            </a:extLst>
          </p:cNvPr>
          <p:cNvGrpSpPr/>
          <p:nvPr/>
        </p:nvGrpSpPr>
        <p:grpSpPr>
          <a:xfrm>
            <a:off x="408688" y="656009"/>
            <a:ext cx="5884115" cy="3640899"/>
            <a:chOff x="2466530" y="3389489"/>
            <a:chExt cx="5884115" cy="3640899"/>
          </a:xfrm>
        </p:grpSpPr>
        <p:pic>
          <p:nvPicPr>
            <p:cNvPr id="34821" name="Picture 2">
              <a:extLst>
                <a:ext uri="{FF2B5EF4-FFF2-40B4-BE49-F238E27FC236}">
                  <a16:creationId xmlns:a16="http://schemas.microsoft.com/office/drawing/2014/main" id="{2D6D2396-F73C-3CDC-EF3A-7731601FB8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250336">
              <a:off x="2466530" y="3389489"/>
              <a:ext cx="5884115" cy="364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530FC8F9-4195-63D2-AAB1-0903C08E8D55}"/>
                </a:ext>
              </a:extLst>
            </p:cNvPr>
            <p:cNvSpPr txBox="1">
              <a:spLocks noChangeArrowheads="1"/>
            </p:cNvSpPr>
            <p:nvPr/>
          </p:nvSpPr>
          <p:spPr bwMode="auto">
            <a:xfrm rot="21442900">
              <a:off x="2548274" y="3866974"/>
              <a:ext cx="3992718" cy="4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altLang="en-US" sz="2500" b="1" i="0" u="none" strike="noStrike" kern="1200" cap="none" spc="0" normalizeH="0" baseline="0" noProof="0" dirty="0">
                  <a:ln>
                    <a:noFill/>
                  </a:ln>
                  <a:solidFill>
                    <a:prstClr val="white"/>
                  </a:solidFill>
                  <a:effectLst/>
                  <a:uLnTx/>
                  <a:uFillTx/>
                  <a:latin typeface="Fuse V.2 Display Bold" pitchFamily="2" charset="0"/>
                  <a:ea typeface="MS PGothic" panose="020B0600070205080204" pitchFamily="34" charset="-128"/>
                  <a:cs typeface="+mn-cs"/>
                </a:rPr>
                <a:t>Article 2: No Discrimination</a:t>
              </a:r>
            </a:p>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altLang="en-US" sz="2500" b="1" i="0" u="none" strike="noStrike" kern="1200" cap="none" spc="0" normalizeH="0" baseline="0" noProof="0" dirty="0">
                <a:ln>
                  <a:noFill/>
                </a:ln>
                <a:solidFill>
                  <a:prstClr val="white"/>
                </a:solidFill>
                <a:effectLst/>
                <a:uLnTx/>
                <a:uFillTx/>
                <a:latin typeface="Fuse V.2 Display Bold" pitchFamily="2" charset="0"/>
                <a:ea typeface="MS PGothic" panose="020B0600070205080204" pitchFamily="34" charset="-128"/>
                <a:cs typeface="+mn-cs"/>
              </a:endParaRPr>
            </a:p>
          </p:txBody>
        </p:sp>
        <p:sp>
          <p:nvSpPr>
            <p:cNvPr id="10" name="TextBox 9">
              <a:extLst>
                <a:ext uri="{FF2B5EF4-FFF2-40B4-BE49-F238E27FC236}">
                  <a16:creationId xmlns:a16="http://schemas.microsoft.com/office/drawing/2014/main" id="{87EECD32-6BE7-05A1-D92F-73F3B815BF57}"/>
                </a:ext>
              </a:extLst>
            </p:cNvPr>
            <p:cNvSpPr txBox="1"/>
            <p:nvPr/>
          </p:nvSpPr>
          <p:spPr>
            <a:xfrm rot="21361700">
              <a:off x="2822504" y="4240595"/>
              <a:ext cx="4046926" cy="615553"/>
            </a:xfrm>
            <a:prstGeom prst="rect">
              <a:avLst/>
            </a:prstGeom>
            <a:noFill/>
          </p:spPr>
          <p:txBody>
            <a:bodyPr wrap="square">
              <a:spAutoFit/>
            </a:bodyPr>
            <a:lstStyle/>
            <a:p>
              <a:pPr marL="0" marR="0" lvl="0" indent="0" algn="l" defTabSz="609585" rtl="0" eaLnBrk="1" fontAlgn="base" latinLnBrk="0" hangingPunct="1">
                <a:lnSpc>
                  <a:spcPct val="100000"/>
                </a:lnSpc>
                <a:spcBef>
                  <a:spcPct val="20000"/>
                </a:spcBef>
                <a:spcAft>
                  <a:spcPct val="0"/>
                </a:spcAft>
                <a:buClrTx/>
                <a:buSzTx/>
                <a:buFontTx/>
                <a:buNone/>
                <a:tabLst/>
                <a:defRPr/>
              </a:pPr>
              <a:r>
                <a:rPr kumimoji="0" lang="en-US" sz="1700" b="0" i="0" u="none" strike="noStrike" kern="1200" cap="none" spc="0" normalizeH="0" baseline="0" noProof="0" dirty="0">
                  <a:ln>
                    <a:noFill/>
                  </a:ln>
                  <a:solidFill>
                    <a:prstClr val="white"/>
                  </a:solidFill>
                  <a:effectLst/>
                  <a:uLnTx/>
                  <a:uFillTx/>
                  <a:latin typeface="Calibri" panose="020F0502020204030204"/>
                  <a:ea typeface="+mn-ea"/>
                  <a:cs typeface="+mn-cs"/>
                </a:rPr>
                <a:t>All children have all these rights, no matter who they are, where they live, what</a:t>
              </a:r>
              <a:endParaRPr kumimoji="0" lang="en-US" sz="1700" b="0" i="0" u="none" strike="noStrike" kern="1200" cap="none" spc="0" normalizeH="0" baseline="0" noProof="0" dirty="0">
                <a:ln>
                  <a:noFill/>
                </a:ln>
                <a:solidFill>
                  <a:srgbClr val="FFFFFF"/>
                </a:solidFill>
                <a:effectLst/>
                <a:uLnTx/>
                <a:uFillTx/>
                <a:latin typeface="Fuse V.2 Display" panose="00000500000000000000" pitchFamily="50" charset="0"/>
                <a:ea typeface="MS PGothic" panose="020B0600070205080204" pitchFamily="34" charset="-128"/>
                <a:cs typeface="+mn-cs"/>
              </a:endParaRPr>
            </a:p>
          </p:txBody>
        </p:sp>
        <p:sp>
          <p:nvSpPr>
            <p:cNvPr id="18" name="TextBox 17">
              <a:extLst>
                <a:ext uri="{FF2B5EF4-FFF2-40B4-BE49-F238E27FC236}">
                  <a16:creationId xmlns:a16="http://schemas.microsoft.com/office/drawing/2014/main" id="{E5DD5685-B358-358C-2E49-CB431CDEA14E}"/>
                </a:ext>
              </a:extLst>
            </p:cNvPr>
            <p:cNvSpPr txBox="1"/>
            <p:nvPr/>
          </p:nvSpPr>
          <p:spPr>
            <a:xfrm rot="21324686">
              <a:off x="3387741" y="4690882"/>
              <a:ext cx="4676577" cy="8771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white"/>
                  </a:solidFill>
                  <a:effectLst/>
                  <a:uLnTx/>
                  <a:uFillTx/>
                  <a:latin typeface="Calibri" panose="020F0502020204030204"/>
                  <a:ea typeface="+mn-ea"/>
                  <a:cs typeface="+mn-cs"/>
                </a:rPr>
                <a:t>language they speak, what their religion is, what </a:t>
              </a:r>
              <a:r>
                <a:rPr kumimoji="0" lang="en-US" sz="1700" b="0" i="0" u="none" strike="noStrike" kern="1200" cap="none" spc="0" normalizeH="0" baseline="0" noProof="0" dirty="0">
                  <a:ln>
                    <a:noFill/>
                  </a:ln>
                  <a:solidFill>
                    <a:prstClr val="white"/>
                  </a:solidFill>
                  <a:effectLst/>
                  <a:uLnTx/>
                  <a:uFillTx/>
                  <a:latin typeface="Fuse V.2 Display" panose="00000500000000000000" pitchFamily="50" charset="0"/>
                  <a:ea typeface="MS PGothic" panose="020B0600070205080204" pitchFamily="34" charset="-128"/>
                  <a:cs typeface="+mn-cs"/>
                </a:rPr>
                <a:t>they think, what they look like, if they are a </a:t>
              </a:r>
              <a:r>
                <a:rPr kumimoji="0" lang="en-US" sz="1700" b="0" i="0" u="none" strike="noStrike" kern="1200" cap="none" spc="0" normalizeH="0" baseline="0" noProof="0" dirty="0">
                  <a:ln>
                    <a:noFill/>
                  </a:ln>
                  <a:solidFill>
                    <a:srgbClr val="FFFFFF"/>
                  </a:solidFill>
                  <a:effectLst/>
                  <a:uLnTx/>
                  <a:uFillTx/>
                  <a:latin typeface="Fuse V.2 Display" panose="00000500000000000000" pitchFamily="50" charset="0"/>
                  <a:ea typeface="MS PGothic" panose="020B0600070205080204" pitchFamily="34" charset="-128"/>
                  <a:cs typeface="+mn-cs"/>
                </a:rPr>
                <a:t>boy or girl, if they have a disability, if they are rich or poor, </a:t>
              </a: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6E39ED34-4016-8421-4B84-C947AAA28916}"/>
                </a:ext>
              </a:extLst>
            </p:cNvPr>
            <p:cNvSpPr txBox="1"/>
            <p:nvPr/>
          </p:nvSpPr>
          <p:spPr>
            <a:xfrm rot="21309618">
              <a:off x="3028698" y="5506956"/>
              <a:ext cx="4694046" cy="11387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FFFFFF"/>
                  </a:solidFill>
                  <a:effectLst/>
                  <a:uLnTx/>
                  <a:uFillTx/>
                  <a:latin typeface="Fuse V.2 Display" panose="00000500000000000000" pitchFamily="50" charset="0"/>
                  <a:ea typeface="MS PGothic" panose="020B0600070205080204" pitchFamily="34" charset="-128"/>
                  <a:cs typeface="+mn-cs"/>
                </a:rPr>
                <a:t>and no matter who their parents or families are or what their parents or families believe 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FFFFFF"/>
                  </a:solidFill>
                  <a:effectLst/>
                  <a:uLnTx/>
                  <a:uFillTx/>
                  <a:latin typeface="Fuse V.2 Display" panose="00000500000000000000" pitchFamily="50" charset="0"/>
                  <a:ea typeface="MS PGothic" panose="020B0600070205080204" pitchFamily="34" charset="-128"/>
                  <a:cs typeface="+mn-cs"/>
                </a:rPr>
                <a:t>do. No child should be treated unfairly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FFFFFF"/>
                  </a:solidFill>
                  <a:effectLst/>
                  <a:uLnTx/>
                  <a:uFillTx/>
                  <a:latin typeface="Fuse V.2 Display" panose="00000500000000000000" pitchFamily="50" charset="0"/>
                  <a:ea typeface="MS PGothic" panose="020B0600070205080204" pitchFamily="34" charset="-128"/>
                  <a:cs typeface="+mn-cs"/>
                </a:rPr>
                <a:t>for any reason.</a:t>
              </a: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2" name="Picture 11">
            <a:extLst>
              <a:ext uri="{FF2B5EF4-FFF2-40B4-BE49-F238E27FC236}">
                <a16:creationId xmlns:a16="http://schemas.microsoft.com/office/drawing/2014/main" id="{C714E543-36B0-3389-AFBC-216B0A2B70B8}"/>
              </a:ext>
            </a:extLst>
          </p:cNvPr>
          <p:cNvPicPr>
            <a:picLocks noChangeAspect="1"/>
          </p:cNvPicPr>
          <p:nvPr/>
        </p:nvPicPr>
        <p:blipFill>
          <a:blip r:embed="rId6"/>
          <a:stretch>
            <a:fillRect/>
          </a:stretch>
        </p:blipFill>
        <p:spPr>
          <a:xfrm>
            <a:off x="4754836" y="572082"/>
            <a:ext cx="852951" cy="1127327"/>
          </a:xfrm>
          <a:prstGeom prst="rect">
            <a:avLst/>
          </a:prstGeom>
        </p:spPr>
      </p:pic>
    </p:spTree>
    <p:extLst>
      <p:ext uri="{BB962C8B-B14F-4D97-AF65-F5344CB8AC3E}">
        <p14:creationId xmlns:p14="http://schemas.microsoft.com/office/powerpoint/2010/main" val="1441927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Subtitle 2">
            <a:extLst>
              <a:ext uri="{FF2B5EF4-FFF2-40B4-BE49-F238E27FC236}">
                <a16:creationId xmlns:a16="http://schemas.microsoft.com/office/drawing/2014/main" id="{3098C5A2-8EA3-50E9-2502-70D25D094EDE}"/>
              </a:ext>
            </a:extLst>
          </p:cNvPr>
          <p:cNvSpPr txBox="1">
            <a:spLocks/>
          </p:cNvSpPr>
          <p:nvPr/>
        </p:nvSpPr>
        <p:spPr bwMode="auto">
          <a:xfrm>
            <a:off x="6496362" y="1735348"/>
            <a:ext cx="5695638" cy="45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l" defTabSz="609585" rtl="0" eaLnBrk="1" fontAlgn="base" latinLnBrk="0" hangingPunct="1">
              <a:lnSpc>
                <a:spcPct val="100000"/>
              </a:lnSpc>
              <a:spcBef>
                <a:spcPct val="2000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Fuse V.2 Display" panose="00000500000000000000" pitchFamily="50" charset="0"/>
                <a:ea typeface="MS PGothic" panose="020B0600070205080204" pitchFamily="34" charset="-128"/>
                <a:cs typeface="+mn-cs"/>
              </a:rPr>
              <a:t>Design your own inclusive game</a:t>
            </a:r>
          </a:p>
        </p:txBody>
      </p:sp>
      <p:sp>
        <p:nvSpPr>
          <p:cNvPr id="39941" name="Subtitle 2">
            <a:extLst>
              <a:ext uri="{FF2B5EF4-FFF2-40B4-BE49-F238E27FC236}">
                <a16:creationId xmlns:a16="http://schemas.microsoft.com/office/drawing/2014/main" id="{44EAFA81-4C50-484A-FDC8-2F713CC1DE61}"/>
              </a:ext>
            </a:extLst>
          </p:cNvPr>
          <p:cNvSpPr txBox="1">
            <a:spLocks/>
          </p:cNvSpPr>
          <p:nvPr/>
        </p:nvSpPr>
        <p:spPr bwMode="auto">
          <a:xfrm>
            <a:off x="6496362" y="2531777"/>
            <a:ext cx="5033433" cy="29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304792" marR="0" lvl="0" indent="-304792" algn="l" defTabSz="609585" rtl="0" eaLnBrk="1" fontAlgn="base" latinLnBrk="0" hangingPunct="1">
              <a:lnSpc>
                <a:spcPct val="100000"/>
              </a:lnSpc>
              <a:spcBef>
                <a:spcPct val="20000"/>
              </a:spcBef>
              <a:spcAft>
                <a:spcPct val="0"/>
              </a:spcAft>
              <a:buClr>
                <a:srgbClr val="E73078"/>
              </a:buClr>
              <a:buSzTx/>
              <a:buFont typeface="Calibri Light" panose="020F0302020204030204" pitchFamily="34" charset="0"/>
              <a:buAutoNum type="arabicPeriod"/>
              <a:tabLst/>
              <a:defRPr/>
            </a:pPr>
            <a:r>
              <a:rPr kumimoji="0" lang="en-US" altLang="en-US" sz="1800" b="0" i="0" u="none" strike="noStrike" kern="1200" cap="none" spc="0" normalizeH="0" baseline="0" noProof="0" dirty="0">
                <a:ln>
                  <a:noFill/>
                </a:ln>
                <a:solidFill>
                  <a:prstClr val="white"/>
                </a:solidFill>
                <a:effectLst/>
                <a:uLnTx/>
                <a:uFillTx/>
                <a:latin typeface="Univers LT Pro 55" panose="020B0603020202020204" pitchFamily="34" charset="0"/>
                <a:ea typeface="MS PGothic" panose="020B0600070205080204" pitchFamily="34" charset="-128"/>
                <a:cs typeface="+mn-cs"/>
              </a:rPr>
              <a:t>Create simple instructions that everyone can understand</a:t>
            </a:r>
          </a:p>
          <a:p>
            <a:pPr marL="304792" marR="0" lvl="0" indent="-304792" algn="l" defTabSz="609585" rtl="0" eaLnBrk="1" fontAlgn="base" latinLnBrk="0" hangingPunct="1">
              <a:lnSpc>
                <a:spcPct val="100000"/>
              </a:lnSpc>
              <a:spcBef>
                <a:spcPct val="20000"/>
              </a:spcBef>
              <a:spcAft>
                <a:spcPct val="0"/>
              </a:spcAft>
              <a:buClr>
                <a:srgbClr val="E73078"/>
              </a:buClr>
              <a:buSzTx/>
              <a:buFont typeface="Calibri Light" panose="020F0302020204030204" pitchFamily="34" charset="0"/>
              <a:buAutoNum type="arabicPeriod"/>
              <a:tabLst/>
              <a:defRPr/>
            </a:pPr>
            <a:r>
              <a:rPr kumimoji="0" lang="en-US" altLang="en-US" sz="1800" b="0" i="0" u="none" strike="noStrike" kern="1200" cap="none" spc="0" normalizeH="0" baseline="0" noProof="0" dirty="0">
                <a:ln>
                  <a:noFill/>
                </a:ln>
                <a:solidFill>
                  <a:prstClr val="white"/>
                </a:solidFill>
                <a:effectLst/>
                <a:uLnTx/>
                <a:uFillTx/>
                <a:latin typeface="Univers LT Pro 55" panose="020B0603020202020204" pitchFamily="34" charset="0"/>
                <a:ea typeface="MS PGothic" panose="020B0600070205080204" pitchFamily="34" charset="-128"/>
                <a:cs typeface="+mn-cs"/>
              </a:rPr>
              <a:t>Play in teams or in pairs</a:t>
            </a:r>
          </a:p>
          <a:p>
            <a:pPr marL="304792" marR="0" lvl="0" indent="-304792" algn="l" defTabSz="609585" rtl="0" eaLnBrk="1" fontAlgn="base" latinLnBrk="0" hangingPunct="1">
              <a:lnSpc>
                <a:spcPct val="100000"/>
              </a:lnSpc>
              <a:spcBef>
                <a:spcPct val="20000"/>
              </a:spcBef>
              <a:spcAft>
                <a:spcPct val="0"/>
              </a:spcAft>
              <a:buClr>
                <a:srgbClr val="E73078"/>
              </a:buClr>
              <a:buSzTx/>
              <a:buFont typeface="Calibri Light" panose="020F0302020204030204" pitchFamily="34" charset="0"/>
              <a:buAutoNum type="arabicPeriod"/>
              <a:tabLst/>
              <a:defRPr/>
            </a:pPr>
            <a:r>
              <a:rPr kumimoji="0" lang="en-US" altLang="en-US" sz="1800" b="0" i="0" u="none" strike="noStrike" kern="1200" cap="none" spc="0" normalizeH="0" baseline="0" noProof="0" dirty="0">
                <a:ln>
                  <a:noFill/>
                </a:ln>
                <a:solidFill>
                  <a:prstClr val="white"/>
                </a:solidFill>
                <a:effectLst/>
                <a:uLnTx/>
                <a:uFillTx/>
                <a:latin typeface="Univers LT Pro 55" panose="020B0603020202020204" pitchFamily="34" charset="0"/>
                <a:ea typeface="MS PGothic" panose="020B0600070205080204" pitchFamily="34" charset="-128"/>
                <a:cs typeface="+mn-cs"/>
              </a:rPr>
              <a:t>Make the space safe for everyone</a:t>
            </a:r>
          </a:p>
          <a:p>
            <a:pPr marL="304792" marR="0" lvl="0" indent="-304792" algn="l" defTabSz="609585" rtl="0" eaLnBrk="1" fontAlgn="base" latinLnBrk="0" hangingPunct="1">
              <a:lnSpc>
                <a:spcPct val="100000"/>
              </a:lnSpc>
              <a:spcBef>
                <a:spcPct val="20000"/>
              </a:spcBef>
              <a:spcAft>
                <a:spcPct val="0"/>
              </a:spcAft>
              <a:buClr>
                <a:srgbClr val="E73078"/>
              </a:buClr>
              <a:buSzTx/>
              <a:buFont typeface="Calibri Light" panose="020F0302020204030204" pitchFamily="34" charset="0"/>
              <a:buAutoNum type="arabicPeriod"/>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mn-cs"/>
              </a:rPr>
              <a:t>Think about how you can adapt the game to help children with different abilities join in</a:t>
            </a:r>
          </a:p>
          <a:p>
            <a:pPr marL="514350" marR="0" lvl="1" indent="0" algn="l" defTabSz="609585" rtl="0" eaLnBrk="1" fontAlgn="base" latinLnBrk="0" hangingPunct="1">
              <a:lnSpc>
                <a:spcPct val="100000"/>
              </a:lnSpc>
              <a:spcBef>
                <a:spcPct val="20000"/>
              </a:spcBef>
              <a:spcAft>
                <a:spcPct val="0"/>
              </a:spcAft>
              <a:buClr>
                <a:srgbClr val="E73078"/>
              </a:buClr>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mn-cs"/>
              </a:rPr>
              <a:t>Sitting / standing /moving around</a:t>
            </a:r>
          </a:p>
          <a:p>
            <a:pPr marL="514350" marR="0" lvl="1" indent="0" algn="l" defTabSz="609585" rtl="0" eaLnBrk="1" fontAlgn="base" latinLnBrk="0" hangingPunct="1">
              <a:lnSpc>
                <a:spcPct val="100000"/>
              </a:lnSpc>
              <a:spcBef>
                <a:spcPct val="20000"/>
              </a:spcBef>
              <a:spcAft>
                <a:spcPct val="0"/>
              </a:spcAft>
              <a:buClr>
                <a:srgbClr val="E73078"/>
              </a:buClr>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mn-cs"/>
              </a:rPr>
              <a:t>Speaking / signing / reading</a:t>
            </a:r>
          </a:p>
          <a:p>
            <a:pPr marL="0" marR="0" lvl="0" indent="0" algn="l" defTabSz="609585" rtl="0" eaLnBrk="1" fontAlgn="base" latinLnBrk="0" hangingPunct="1">
              <a:lnSpc>
                <a:spcPct val="100000"/>
              </a:lnSpc>
              <a:spcBef>
                <a:spcPct val="20000"/>
              </a:spcBef>
              <a:spcAft>
                <a:spcPct val="0"/>
              </a:spcAft>
              <a:buClr>
                <a:srgbClr val="E73078"/>
              </a:buClr>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mn-cs"/>
            </a:endParaRPr>
          </a:p>
          <a:p>
            <a:pPr marL="0" marR="0" lvl="0" indent="0" algn="l" defTabSz="609585" rtl="0" eaLnBrk="1" fontAlgn="base" latinLnBrk="0" hangingPunct="1">
              <a:lnSpc>
                <a:spcPct val="100000"/>
              </a:lnSpc>
              <a:spcBef>
                <a:spcPct val="20000"/>
              </a:spcBef>
              <a:spcAft>
                <a:spcPct val="0"/>
              </a:spcAft>
              <a:buClr>
                <a:srgbClr val="E73078"/>
              </a:buClr>
              <a:buSzTx/>
              <a:buFontTx/>
              <a:buNone/>
              <a:tabLst/>
              <a:defRPr/>
            </a:pPr>
            <a:endParaRPr kumimoji="0" lang="en-US" altLang="en-US" sz="1467" b="0" i="0" u="none" strike="noStrike" kern="1200" cap="none" spc="0" normalizeH="0" baseline="0" noProof="0" dirty="0">
              <a:ln>
                <a:noFill/>
              </a:ln>
              <a:solidFill>
                <a:prstClr val="white"/>
              </a:solidFill>
              <a:effectLst/>
              <a:uLnTx/>
              <a:uFillTx/>
              <a:latin typeface="Univers LT Pro 55" panose="020B0603020202020204" pitchFamily="34" charset="0"/>
              <a:ea typeface="MS PGothic" panose="020B0600070205080204" pitchFamily="34" charset="-128"/>
              <a:cs typeface="+mn-cs"/>
            </a:endParaRPr>
          </a:p>
        </p:txBody>
      </p:sp>
      <p:sp>
        <p:nvSpPr>
          <p:cNvPr id="39942" name="Subtitle 2">
            <a:extLst>
              <a:ext uri="{FF2B5EF4-FFF2-40B4-BE49-F238E27FC236}">
                <a16:creationId xmlns:a16="http://schemas.microsoft.com/office/drawing/2014/main" id="{BAB19004-EBA1-07D6-9EEB-3494FC289A96}"/>
              </a:ext>
            </a:extLst>
          </p:cNvPr>
          <p:cNvSpPr txBox="1">
            <a:spLocks noChangeArrowheads="1"/>
          </p:cNvSpPr>
          <p:nvPr/>
        </p:nvSpPr>
        <p:spPr bwMode="auto">
          <a:xfrm>
            <a:off x="6310566" y="349908"/>
            <a:ext cx="6054762" cy="15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685800" indent="-22860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l" defTabSz="1219170" rtl="0" eaLnBrk="1" fontAlgn="base" latinLnBrk="0" hangingPunct="1">
              <a:lnSpc>
                <a:spcPct val="90000"/>
              </a:lnSpc>
              <a:spcBef>
                <a:spcPts val="1333"/>
              </a:spcBef>
              <a:spcAft>
                <a:spcPct val="0"/>
              </a:spcAft>
              <a:buClrTx/>
              <a:buSzTx/>
              <a:buFontTx/>
              <a:buNone/>
              <a:tabLst/>
              <a:defRPr/>
            </a:pPr>
            <a:r>
              <a:rPr kumimoji="0" lang="en-US" altLang="en-US" sz="3200" b="1" i="0" u="none" strike="noStrike" kern="1200" cap="none" spc="0" normalizeH="0" baseline="0" noProof="0" dirty="0">
                <a:ln>
                  <a:noFill/>
                </a:ln>
                <a:solidFill>
                  <a:srgbClr val="00AEEF"/>
                </a:solidFill>
                <a:effectLst/>
                <a:uLnTx/>
                <a:uFillTx/>
                <a:latin typeface="Fuse V.2 Display Black" panose="00000A00000000000000" pitchFamily="50" charset="0"/>
                <a:ea typeface="MS PGothic" panose="020B0600070205080204" pitchFamily="34" charset="-128"/>
                <a:cs typeface="+mn-cs"/>
              </a:rPr>
              <a:t>Inclusion is focusing on what everyone CAN do, not focusing on what someone cannot do</a:t>
            </a:r>
          </a:p>
        </p:txBody>
      </p:sp>
      <p:pic>
        <p:nvPicPr>
          <p:cNvPr id="7" name="Picture 6">
            <a:extLst>
              <a:ext uri="{FF2B5EF4-FFF2-40B4-BE49-F238E27FC236}">
                <a16:creationId xmlns:a16="http://schemas.microsoft.com/office/drawing/2014/main" id="{65F0E80F-5404-80D5-B253-F64BFAF204D7}"/>
              </a:ext>
            </a:extLst>
          </p:cNvPr>
          <p:cNvPicPr>
            <a:picLocks noChangeAspect="1"/>
          </p:cNvPicPr>
          <p:nvPr/>
        </p:nvPicPr>
        <p:blipFill>
          <a:blip r:embed="rId3"/>
          <a:stretch>
            <a:fillRect/>
          </a:stretch>
        </p:blipFill>
        <p:spPr>
          <a:xfrm>
            <a:off x="0" y="0"/>
            <a:ext cx="6030462" cy="6858000"/>
          </a:xfrm>
          <a:prstGeom prst="rect">
            <a:avLst/>
          </a:prstGeom>
        </p:spPr>
      </p:pic>
    </p:spTree>
    <p:extLst>
      <p:ext uri="{BB962C8B-B14F-4D97-AF65-F5344CB8AC3E}">
        <p14:creationId xmlns:p14="http://schemas.microsoft.com/office/powerpoint/2010/main" val="64890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3C338233-07B8-DB78-B881-4674FECB1CF2}"/>
              </a:ext>
            </a:extLst>
          </p:cNvPr>
          <p:cNvSpPr txBox="1">
            <a:spLocks noChangeArrowheads="1"/>
          </p:cNvSpPr>
          <p:nvPr/>
        </p:nvSpPr>
        <p:spPr bwMode="auto">
          <a:xfrm>
            <a:off x="477936" y="662593"/>
            <a:ext cx="8095947" cy="840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l" defTabSz="1219170" rtl="0" eaLnBrk="1" fontAlgn="base" latinLnBrk="0" hangingPunct="1">
              <a:lnSpc>
                <a:spcPct val="70000"/>
              </a:lnSpc>
              <a:spcBef>
                <a:spcPct val="0"/>
              </a:spcBef>
              <a:spcAft>
                <a:spcPct val="0"/>
              </a:spcAft>
              <a:buClrTx/>
              <a:buSzTx/>
              <a:buFontTx/>
              <a:buNone/>
              <a:tabLst/>
              <a:defRPr/>
            </a:pPr>
            <a:r>
              <a:rPr kumimoji="0" lang="en-US" altLang="en-US" sz="5867" b="1" i="0" u="none" strike="noStrike" kern="1200" cap="none" spc="0" normalizeH="0" baseline="0" noProof="0" dirty="0">
                <a:ln>
                  <a:noFill/>
                </a:ln>
                <a:solidFill>
                  <a:prstClr val="white"/>
                </a:solidFill>
                <a:effectLst/>
                <a:uLnTx/>
                <a:uFillTx/>
                <a:latin typeface="Fuse V.2 Display Black" panose="00000A00000000000000" pitchFamily="50" charset="0"/>
                <a:ea typeface="MS PGothic" panose="020B0600070205080204" pitchFamily="34" charset="-128"/>
                <a:cs typeface="+mn-cs"/>
              </a:rPr>
              <a:t>GETTING HELP</a:t>
            </a:r>
          </a:p>
        </p:txBody>
      </p:sp>
      <p:sp>
        <p:nvSpPr>
          <p:cNvPr id="3" name="TextBox 2">
            <a:extLst>
              <a:ext uri="{FF2B5EF4-FFF2-40B4-BE49-F238E27FC236}">
                <a16:creationId xmlns:a16="http://schemas.microsoft.com/office/drawing/2014/main" id="{DF14D0F1-7066-FCED-102C-0E5DD9D1B91D}"/>
              </a:ext>
            </a:extLst>
          </p:cNvPr>
          <p:cNvSpPr txBox="1"/>
          <p:nvPr/>
        </p:nvSpPr>
        <p:spPr>
          <a:xfrm>
            <a:off x="6778354" y="4045189"/>
            <a:ext cx="4351200" cy="954107"/>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
                <a:srgbClr val="FF2F92"/>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hlinkClick r:id="rId3">
                  <a:extLst>
                    <a:ext uri="{A12FA001-AC4F-418D-AE19-62706E023703}">
                      <ahyp:hlinkClr xmlns:ahyp="http://schemas.microsoft.com/office/drawing/2018/hyperlinkcolor" val="tx"/>
                    </a:ext>
                  </a:extLst>
                </a:hlinkClick>
              </a:rPr>
              <a:t>youngminds.org.uk</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
                <a:srgbClr val="FF2F92"/>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hlinkClick r:id="rId4">
                  <a:extLst>
                    <a:ext uri="{A12FA001-AC4F-418D-AE19-62706E023703}">
                      <ahyp:hlinkClr xmlns:ahyp="http://schemas.microsoft.com/office/drawing/2018/hyperlinkcolor" val="tx"/>
                    </a:ext>
                  </a:extLst>
                </a:hlinkClick>
              </a:rPr>
              <a:t>nspcc.org.uk</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id="{FDD6BC4F-C715-C2EC-C208-8BDA6E59ACB3}"/>
              </a:ext>
            </a:extLst>
          </p:cNvPr>
          <p:cNvSpPr/>
          <p:nvPr/>
        </p:nvSpPr>
        <p:spPr>
          <a:xfrm>
            <a:off x="798063" y="2358462"/>
            <a:ext cx="4807321" cy="123991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INSERT FACILITATOR OR TEACHER NAME AND HOW TO CONTACT</a:t>
            </a:r>
          </a:p>
        </p:txBody>
      </p:sp>
      <p:sp>
        <p:nvSpPr>
          <p:cNvPr id="9" name="TextBox 8">
            <a:extLst>
              <a:ext uri="{FF2B5EF4-FFF2-40B4-BE49-F238E27FC236}">
                <a16:creationId xmlns:a16="http://schemas.microsoft.com/office/drawing/2014/main" id="{16F87D05-F8B7-F535-D13C-870E5C2E8711}"/>
              </a:ext>
            </a:extLst>
          </p:cNvPr>
          <p:cNvSpPr txBox="1"/>
          <p:nvPr/>
        </p:nvSpPr>
        <p:spPr>
          <a:xfrm>
            <a:off x="798063" y="1720204"/>
            <a:ext cx="1096512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If you have any concerns about anything we have covered in the session, please reach out:</a:t>
            </a:r>
          </a:p>
        </p:txBody>
      </p:sp>
      <p:sp>
        <p:nvSpPr>
          <p:cNvPr id="10" name="Rectangle 9">
            <a:extLst>
              <a:ext uri="{FF2B5EF4-FFF2-40B4-BE49-F238E27FC236}">
                <a16:creationId xmlns:a16="http://schemas.microsoft.com/office/drawing/2014/main" id="{CDD2C211-201A-E8A2-377A-DA7CB736EE58}"/>
              </a:ext>
            </a:extLst>
          </p:cNvPr>
          <p:cNvSpPr/>
          <p:nvPr/>
        </p:nvSpPr>
        <p:spPr>
          <a:xfrm>
            <a:off x="6051642" y="2358462"/>
            <a:ext cx="5286916" cy="123991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INSERT SCHOOL DESIGNATED SAFEGUARDINGN LEAD</a:t>
            </a:r>
          </a:p>
        </p:txBody>
      </p:sp>
      <p:sp>
        <p:nvSpPr>
          <p:cNvPr id="13" name="Rectangle 12">
            <a:extLst>
              <a:ext uri="{FF2B5EF4-FFF2-40B4-BE49-F238E27FC236}">
                <a16:creationId xmlns:a16="http://schemas.microsoft.com/office/drawing/2014/main" id="{B80B0029-6AA3-E260-44D2-8F89A5C2A011}"/>
              </a:ext>
            </a:extLst>
          </p:cNvPr>
          <p:cNvSpPr/>
          <p:nvPr/>
        </p:nvSpPr>
        <p:spPr>
          <a:xfrm>
            <a:off x="798063" y="4045189"/>
            <a:ext cx="4807321" cy="123991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INSERT OTHER LOCAL REFERRAL SERVICE</a:t>
            </a:r>
          </a:p>
        </p:txBody>
      </p:sp>
    </p:spTree>
    <p:extLst>
      <p:ext uri="{BB962C8B-B14F-4D97-AF65-F5344CB8AC3E}">
        <p14:creationId xmlns:p14="http://schemas.microsoft.com/office/powerpoint/2010/main" val="8475645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a:extLst>
              <a:ext uri="{FF2B5EF4-FFF2-40B4-BE49-F238E27FC236}">
                <a16:creationId xmlns:a16="http://schemas.microsoft.com/office/drawing/2014/main" id="{18A563C9-DD7D-7336-3F3D-B81633949387}"/>
              </a:ext>
            </a:extLst>
          </p:cNvPr>
          <p:cNvSpPr txBox="1">
            <a:spLocks noChangeArrowheads="1"/>
          </p:cNvSpPr>
          <p:nvPr/>
        </p:nvSpPr>
        <p:spPr bwMode="auto">
          <a:xfrm>
            <a:off x="3800265" y="5224358"/>
            <a:ext cx="4779433" cy="2205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l" defTabSz="1219170" rtl="0" eaLnBrk="1" fontAlgn="base" latinLnBrk="0" hangingPunct="1">
              <a:lnSpc>
                <a:spcPct val="7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prstClr val="white"/>
                </a:solidFill>
                <a:effectLst/>
                <a:uLnTx/>
                <a:uFillTx/>
                <a:latin typeface="Fuse V.2 Display Black" panose="00000A00000000000000" pitchFamily="50" charset="0"/>
                <a:ea typeface="MS PGothic" panose="020B0600070205080204" pitchFamily="34" charset="-128"/>
                <a:cs typeface="+mn-cs"/>
              </a:rPr>
              <a:t>Lesson 2:</a:t>
            </a:r>
          </a:p>
          <a:p>
            <a:pPr marL="0" marR="0" lvl="0" indent="0" algn="l" defTabSz="1219170" rtl="0" eaLnBrk="1" fontAlgn="base" latinLnBrk="0" hangingPunct="1">
              <a:lnSpc>
                <a:spcPct val="7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prstClr val="white"/>
                </a:solidFill>
                <a:effectLst/>
                <a:uLnTx/>
                <a:uFillTx/>
                <a:latin typeface="Fuse V.2 Display Black" panose="00000A00000000000000" pitchFamily="50" charset="0"/>
                <a:ea typeface="MS PGothic" panose="020B0600070205080204" pitchFamily="34" charset="-128"/>
                <a:cs typeface="+mn-cs"/>
              </a:rPr>
              <a:t>PLAY and </a:t>
            </a:r>
          </a:p>
          <a:p>
            <a:pPr marL="0" marR="0" lvl="0" indent="0" algn="l" defTabSz="1219170" rtl="0" eaLnBrk="1" fontAlgn="base" latinLnBrk="0" hangingPunct="1">
              <a:lnSpc>
                <a:spcPct val="7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prstClr val="white"/>
                </a:solidFill>
                <a:effectLst/>
                <a:uLnTx/>
                <a:uFillTx/>
                <a:latin typeface="Fuse V.2 Display Black" panose="00000A00000000000000" pitchFamily="50" charset="0"/>
                <a:ea typeface="MS PGothic" panose="020B0600070205080204" pitchFamily="34" charset="-128"/>
                <a:cs typeface="+mn-cs"/>
              </a:rPr>
              <a:t>MENTAL HEALTH</a:t>
            </a:r>
          </a:p>
        </p:txBody>
      </p:sp>
    </p:spTree>
  </p:cSld>
  <p:clrMapOvr>
    <a:masterClrMapping/>
  </p:clrMapOvr>
</p:sld>
</file>

<file path=ppt/theme/theme1.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0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2c7b693a-f79a-40dc-9aa8-5525addba8fb" xsi:nil="true"/>
    <lcf76f155ced4ddcb4097134ff3c332f xmlns="8206c287-75e3-4842-9d52-ed3c780429b7">
      <Terms xmlns="http://schemas.microsoft.com/office/infopath/2007/PartnerControls"/>
    </lcf76f155ced4ddcb4097134ff3c332f>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2C0CFE1BBBF774BA515085230C48FA0" ma:contentTypeVersion="17" ma:contentTypeDescription="Create a new document." ma:contentTypeScope="" ma:versionID="5525cec5a627b9f0ce2cafeea6b265b8">
  <xsd:schema xmlns:xsd="http://www.w3.org/2001/XMLSchema" xmlns:xs="http://www.w3.org/2001/XMLSchema" xmlns:p="http://schemas.microsoft.com/office/2006/metadata/properties" xmlns:ns1="http://schemas.microsoft.com/sharepoint/v3" xmlns:ns2="8206c287-75e3-4842-9d52-ed3c780429b7" xmlns:ns3="2c7b693a-f79a-40dc-9aa8-5525addba8fb" targetNamespace="http://schemas.microsoft.com/office/2006/metadata/properties" ma:root="true" ma:fieldsID="c8cd83c0a2269bacb0b400be3cbcbeb7" ns1:_="" ns2:_="" ns3:_="">
    <xsd:import namespace="http://schemas.microsoft.com/sharepoint/v3"/>
    <xsd:import namespace="8206c287-75e3-4842-9d52-ed3c780429b7"/>
    <xsd:import namespace="2c7b693a-f79a-40dc-9aa8-5525addba8f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206c287-75e3-4842-9d52-ed3c780429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4fbae504-01c2-4ae5-a842-09e5f32470b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descrip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c7b693a-f79a-40dc-9aa8-5525addba8fb"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f2dd20d4-c0cf-4881-8e6b-d378d9fe7fe6}" ma:internalName="TaxCatchAll" ma:showField="CatchAllData" ma:web="2c7b693a-f79a-40dc-9aa8-5525addba8fb">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930E73A-346C-4131-90DF-D35F62FA39AB}">
  <ds:schemaRefs>
    <ds:schemaRef ds:uri="http://schemas.microsoft.com/sharepoint/v3/contenttype/forms"/>
  </ds:schemaRefs>
</ds:datastoreItem>
</file>

<file path=customXml/itemProps2.xml><?xml version="1.0" encoding="utf-8"?>
<ds:datastoreItem xmlns:ds="http://schemas.openxmlformats.org/officeDocument/2006/customXml" ds:itemID="{A8E697EB-4DEA-4BD1-BBF9-C92601C28B8F}">
  <ds:schemaRefs>
    <ds:schemaRef ds:uri="http://schemas.microsoft.com/office/2006/metadata/properties"/>
    <ds:schemaRef ds:uri="http://schemas.microsoft.com/office/infopath/2007/PartnerControls"/>
    <ds:schemaRef ds:uri="http://schemas.microsoft.com/sharepoint/v3"/>
    <ds:schemaRef ds:uri="2c7b693a-f79a-40dc-9aa8-5525addba8fb"/>
    <ds:schemaRef ds:uri="8206c287-75e3-4842-9d52-ed3c780429b7"/>
  </ds:schemaRefs>
</ds:datastoreItem>
</file>

<file path=customXml/itemProps3.xml><?xml version="1.0" encoding="utf-8"?>
<ds:datastoreItem xmlns:ds="http://schemas.openxmlformats.org/officeDocument/2006/customXml" ds:itemID="{1536E818-3D7C-4484-B201-AEC7D9360EB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206c287-75e3-4842-9d52-ed3c780429b7"/>
    <ds:schemaRef ds:uri="2c7b693a-f79a-40dc-9aa8-5525addba8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TotalTime>
  <Words>2789</Words>
  <Application>Microsoft Office PowerPoint</Application>
  <PresentationFormat>Widescreen</PresentationFormat>
  <Paragraphs>202</Paragraphs>
  <Slides>15</Slides>
  <Notes>14</Notes>
  <HiddenSlides>0</HiddenSlides>
  <MMClips>2</MMClips>
  <ScaleCrop>false</ScaleCrop>
  <HeadingPairs>
    <vt:vector size="4" baseType="variant">
      <vt:variant>
        <vt:lpstr>Theme</vt:lpstr>
      </vt:variant>
      <vt:variant>
        <vt:i4>4</vt:i4>
      </vt:variant>
      <vt:variant>
        <vt:lpstr>Slide Titles</vt:lpstr>
      </vt:variant>
      <vt:variant>
        <vt:i4>15</vt:i4>
      </vt:variant>
    </vt:vector>
  </HeadingPairs>
  <TitlesOfParts>
    <vt:vector size="19" baseType="lpstr">
      <vt:lpstr>9_Custom Design</vt:lpstr>
      <vt:lpstr>3_Custom Design</vt:lpstr>
      <vt:lpstr>19_Custom Design</vt:lpstr>
      <vt:lpstr>20_Custom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UNICEF UK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Jenny Hill</dc:creator>
  <cp:lastModifiedBy>Jenny Hill</cp:lastModifiedBy>
  <cp:revision>17</cp:revision>
  <dcterms:created xsi:type="dcterms:W3CDTF">2024-05-21T10:06:28Z</dcterms:created>
  <dcterms:modified xsi:type="dcterms:W3CDTF">2024-05-24T14:07:25Z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0x01010072C0CFE1BBBF774BA515085230C48FA0</vt:lpwstr>
  </property>
  <property fmtid="{D5CDD505-2E9C-101B-9397-08002B2CF9AE}" pid="3" name="MediaServiceImageTags">
    <vt:lpwstr/>
  </property>
</Properties>
</file>