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3" r:id="rId5"/>
    <p:sldMasterId id="2147483665" r:id="rId6"/>
    <p:sldMasterId id="2147483667" r:id="rId7"/>
    <p:sldMasterId id="2147483669" r:id="rId8"/>
    <p:sldMasterId id="2147483671" r:id="rId9"/>
    <p:sldMasterId id="2147483673" r:id="rId10"/>
    <p:sldMasterId id="2147483675" r:id="rId11"/>
    <p:sldMasterId id="2147483677" r:id="rId12"/>
  </p:sldMasterIdLst>
  <p:notesMasterIdLst>
    <p:notesMasterId r:id="rId28"/>
  </p:notesMasterIdLst>
  <p:sldIdLst>
    <p:sldId id="318" r:id="rId13"/>
    <p:sldId id="360" r:id="rId14"/>
    <p:sldId id="365" r:id="rId15"/>
    <p:sldId id="340" r:id="rId16"/>
    <p:sldId id="344" r:id="rId17"/>
    <p:sldId id="359" r:id="rId18"/>
    <p:sldId id="367" r:id="rId19"/>
    <p:sldId id="351" r:id="rId20"/>
    <p:sldId id="368" r:id="rId21"/>
    <p:sldId id="369" r:id="rId22"/>
    <p:sldId id="334" r:id="rId23"/>
    <p:sldId id="298" r:id="rId24"/>
    <p:sldId id="335" r:id="rId25"/>
    <p:sldId id="337" r:id="rId26"/>
    <p:sldId id="34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975D40-4B77-16ED-117B-AF87F42E5596}" v="2" dt="2024-05-23T17:42:07.257"/>
    <p1510:client id="{3E3EAE24-51B0-AF3B-2566-DC3B67356852}" v="26" dt="2024-05-24T14:08:52.568"/>
    <p1510:client id="{60E21039-5CCF-71CC-FAF6-73CD0CE4BBF1}" v="2" dt="2024-05-23T17:42:43.462"/>
    <p1510:client id="{C679B751-FCDA-51F9-5C56-DDD228B51ED6}" v="13" dt="2024-05-24T14:23:57.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viewProps" Target="viewProp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Hill" userId="S::jennyh@unicef.org.uk::c144f795-f8f5-4cf8-8f25-e66112b79b9d" providerId="AD" clId="Web-{0C975D40-4B77-16ED-117B-AF87F42E5596}"/>
    <pc:docChg chg="modSld">
      <pc:chgData name="Jenny Hill" userId="S::jennyh@unicef.org.uk::c144f795-f8f5-4cf8-8f25-e66112b79b9d" providerId="AD" clId="Web-{0C975D40-4B77-16ED-117B-AF87F42E5596}" dt="2024-05-23T17:42:07.257" v="1" actId="20577"/>
      <pc:docMkLst>
        <pc:docMk/>
      </pc:docMkLst>
      <pc:sldChg chg="modSp">
        <pc:chgData name="Jenny Hill" userId="S::jennyh@unicef.org.uk::c144f795-f8f5-4cf8-8f25-e66112b79b9d" providerId="AD" clId="Web-{0C975D40-4B77-16ED-117B-AF87F42E5596}" dt="2024-05-23T17:42:07.257" v="1" actId="20577"/>
        <pc:sldMkLst>
          <pc:docMk/>
          <pc:sldMk cId="410997237" sldId="335"/>
        </pc:sldMkLst>
        <pc:spChg chg="mod">
          <ac:chgData name="Jenny Hill" userId="S::jennyh@unicef.org.uk::c144f795-f8f5-4cf8-8f25-e66112b79b9d" providerId="AD" clId="Web-{0C975D40-4B77-16ED-117B-AF87F42E5596}" dt="2024-05-23T17:42:07.257" v="1" actId="20577"/>
          <ac:spMkLst>
            <pc:docMk/>
            <pc:sldMk cId="410997237" sldId="335"/>
            <ac:spMk id="39940" creationId="{3098C5A2-8EA3-50E9-2502-70D25D094EDE}"/>
          </ac:spMkLst>
        </pc:spChg>
      </pc:sldChg>
    </pc:docChg>
  </pc:docChgLst>
  <pc:docChgLst>
    <pc:chgData name="Jenny Hill" userId="S::jennyh@unicef.org.uk::c144f795-f8f5-4cf8-8f25-e66112b79b9d" providerId="AD" clId="Web-{60E21039-5CCF-71CC-FAF6-73CD0CE4BBF1}"/>
    <pc:docChg chg="modSld">
      <pc:chgData name="Jenny Hill" userId="S::jennyh@unicef.org.uk::c144f795-f8f5-4cf8-8f25-e66112b79b9d" providerId="AD" clId="Web-{60E21039-5CCF-71CC-FAF6-73CD0CE4BBF1}" dt="2024-05-23T17:42:43.462" v="1" actId="20577"/>
      <pc:docMkLst>
        <pc:docMk/>
      </pc:docMkLst>
      <pc:sldChg chg="modSp">
        <pc:chgData name="Jenny Hill" userId="S::jennyh@unicef.org.uk::c144f795-f8f5-4cf8-8f25-e66112b79b9d" providerId="AD" clId="Web-{60E21039-5CCF-71CC-FAF6-73CD0CE4BBF1}" dt="2024-05-23T17:42:43.462" v="1" actId="20577"/>
        <pc:sldMkLst>
          <pc:docMk/>
          <pc:sldMk cId="410997237" sldId="335"/>
        </pc:sldMkLst>
        <pc:spChg chg="mod">
          <ac:chgData name="Jenny Hill" userId="S::jennyh@unicef.org.uk::c144f795-f8f5-4cf8-8f25-e66112b79b9d" providerId="AD" clId="Web-{60E21039-5CCF-71CC-FAF6-73CD0CE4BBF1}" dt="2024-05-23T17:42:43.462" v="1" actId="20577"/>
          <ac:spMkLst>
            <pc:docMk/>
            <pc:sldMk cId="410997237" sldId="335"/>
            <ac:spMk id="39940" creationId="{3098C5A2-8EA3-50E9-2502-70D25D094EDE}"/>
          </ac:spMkLst>
        </pc:spChg>
      </pc:sldChg>
    </pc:docChg>
  </pc:docChgLst>
  <pc:docChgLst>
    <pc:chgData name="Jenny Hill" userId="S::jennyh@unicef.org.uk::c144f795-f8f5-4cf8-8f25-e66112b79b9d" providerId="AD" clId="Web-{3E3EAE24-51B0-AF3B-2566-DC3B67356852}"/>
    <pc:docChg chg="modSld">
      <pc:chgData name="Jenny Hill" userId="S::jennyh@unicef.org.uk::c144f795-f8f5-4cf8-8f25-e66112b79b9d" providerId="AD" clId="Web-{3E3EAE24-51B0-AF3B-2566-DC3B67356852}" dt="2024-05-24T14:08:52.568" v="21" actId="20577"/>
      <pc:docMkLst>
        <pc:docMk/>
      </pc:docMkLst>
      <pc:sldChg chg="addSp delSp modSp delAnim">
        <pc:chgData name="Jenny Hill" userId="S::jennyh@unicef.org.uk::c144f795-f8f5-4cf8-8f25-e66112b79b9d" providerId="AD" clId="Web-{3E3EAE24-51B0-AF3B-2566-DC3B67356852}" dt="2024-05-24T13:58:45.316" v="14" actId="20577"/>
        <pc:sldMkLst>
          <pc:docMk/>
          <pc:sldMk cId="2108168856" sldId="337"/>
        </pc:sldMkLst>
        <pc:spChg chg="add mod">
          <ac:chgData name="Jenny Hill" userId="S::jennyh@unicef.org.uk::c144f795-f8f5-4cf8-8f25-e66112b79b9d" providerId="AD" clId="Web-{3E3EAE24-51B0-AF3B-2566-DC3B67356852}" dt="2024-05-24T13:58:45.316" v="14" actId="20577"/>
          <ac:spMkLst>
            <pc:docMk/>
            <pc:sldMk cId="2108168856" sldId="337"/>
            <ac:spMk id="3" creationId="{E5BCEDF4-61FF-5548-DFEC-C80239F995EB}"/>
          </ac:spMkLst>
        </pc:spChg>
        <pc:picChg chg="del">
          <ac:chgData name="Jenny Hill" userId="S::jennyh@unicef.org.uk::c144f795-f8f5-4cf8-8f25-e66112b79b9d" providerId="AD" clId="Web-{3E3EAE24-51B0-AF3B-2566-DC3B67356852}" dt="2024-05-24T13:57:49.377" v="0"/>
          <ac:picMkLst>
            <pc:docMk/>
            <pc:sldMk cId="2108168856" sldId="337"/>
            <ac:picMk id="2" creationId="{59550496-B8FD-123E-B666-D0194D44D3B5}"/>
          </ac:picMkLst>
        </pc:picChg>
      </pc:sldChg>
      <pc:sldChg chg="addSp delSp modSp delAnim">
        <pc:chgData name="Jenny Hill" userId="S::jennyh@unicef.org.uk::c144f795-f8f5-4cf8-8f25-e66112b79b9d" providerId="AD" clId="Web-{3E3EAE24-51B0-AF3B-2566-DC3B67356852}" dt="2024-05-24T14:08:52.568" v="21" actId="20577"/>
        <pc:sldMkLst>
          <pc:docMk/>
          <pc:sldMk cId="3314020381" sldId="340"/>
        </pc:sldMkLst>
        <pc:spChg chg="add mod">
          <ac:chgData name="Jenny Hill" userId="S::jennyh@unicef.org.uk::c144f795-f8f5-4cf8-8f25-e66112b79b9d" providerId="AD" clId="Web-{3E3EAE24-51B0-AF3B-2566-DC3B67356852}" dt="2024-05-24T14:08:52.568" v="21" actId="20577"/>
          <ac:spMkLst>
            <pc:docMk/>
            <pc:sldMk cId="3314020381" sldId="340"/>
            <ac:spMk id="3" creationId="{6D0C2134-FDB2-5ECE-B329-607BDFEF5FB4}"/>
          </ac:spMkLst>
        </pc:spChg>
        <pc:picChg chg="del">
          <ac:chgData name="Jenny Hill" userId="S::jennyh@unicef.org.uk::c144f795-f8f5-4cf8-8f25-e66112b79b9d" providerId="AD" clId="Web-{3E3EAE24-51B0-AF3B-2566-DC3B67356852}" dt="2024-05-24T14:07:29.581" v="15"/>
          <ac:picMkLst>
            <pc:docMk/>
            <pc:sldMk cId="3314020381" sldId="340"/>
            <ac:picMk id="2" creationId="{F706BD5F-26C3-C5DD-B2DF-CFD778B57FD2}"/>
          </ac:picMkLst>
        </pc:picChg>
      </pc:sldChg>
    </pc:docChg>
  </pc:docChgLst>
  <pc:docChgLst>
    <pc:chgData name="Jenny Hill" userId="S::jennyh@unicef.org.uk::c144f795-f8f5-4cf8-8f25-e66112b79b9d" providerId="AD" clId="Web-{C679B751-FCDA-51F9-5C56-DDD228B51ED6}"/>
    <pc:docChg chg="modSld">
      <pc:chgData name="Jenny Hill" userId="S::jennyh@unicef.org.uk::c144f795-f8f5-4cf8-8f25-e66112b79b9d" providerId="AD" clId="Web-{C679B751-FCDA-51F9-5C56-DDD228B51ED6}" dt="2024-05-24T14:23:57.834" v="6" actId="20577"/>
      <pc:docMkLst>
        <pc:docMk/>
      </pc:docMkLst>
      <pc:sldChg chg="modSp">
        <pc:chgData name="Jenny Hill" userId="S::jennyh@unicef.org.uk::c144f795-f8f5-4cf8-8f25-e66112b79b9d" providerId="AD" clId="Web-{C679B751-FCDA-51F9-5C56-DDD228B51ED6}" dt="2024-05-24T14:23:57.834" v="6" actId="20577"/>
        <pc:sldMkLst>
          <pc:docMk/>
          <pc:sldMk cId="3314020381" sldId="340"/>
        </pc:sldMkLst>
        <pc:spChg chg="mod">
          <ac:chgData name="Jenny Hill" userId="S::jennyh@unicef.org.uk::c144f795-f8f5-4cf8-8f25-e66112b79b9d" providerId="AD" clId="Web-{C679B751-FCDA-51F9-5C56-DDD228B51ED6}" dt="2024-05-24T14:23:57.834" v="6" actId="20577"/>
          <ac:spMkLst>
            <pc:docMk/>
            <pc:sldMk cId="3314020381" sldId="340"/>
            <ac:spMk id="3" creationId="{6D0C2134-FDB2-5ECE-B329-607BDFEF5FB4}"/>
          </ac:spMkLst>
        </pc:spChg>
        <pc:spChg chg="mod">
          <ac:chgData name="Jenny Hill" userId="S::jennyh@unicef.org.uk::c144f795-f8f5-4cf8-8f25-e66112b79b9d" providerId="AD" clId="Web-{C679B751-FCDA-51F9-5C56-DDD228B51ED6}" dt="2024-05-24T14:23:53.021" v="4" actId="1076"/>
          <ac:spMkLst>
            <pc:docMk/>
            <pc:sldMk cId="3314020381" sldId="340"/>
            <ac:spMk id="41985" creationId="{3C338233-07B8-DB78-B881-4674FECB1CF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918AA-E37D-499F-95D9-4FDED75039AA}" type="datetimeFigureOut">
              <a:rPr lang="en-GB" smtClean="0"/>
              <a:t>24/05/2024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60B2D-0714-4CA1-886B-6A18FC5D9385}" type="slidenum">
              <a:rPr lang="en-GB" smtClean="0"/>
              <a:t>‹#›</a:t>
            </a:fld>
            <a:endParaRPr lang="en-GB"/>
          </a:p>
        </p:txBody>
      </p:sp>
    </p:spTree>
    <p:extLst>
      <p:ext uri="{BB962C8B-B14F-4D97-AF65-F5344CB8AC3E}">
        <p14:creationId xmlns:p14="http://schemas.microsoft.com/office/powerpoint/2010/main" val="2502844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D18882DF-6EFA-C907-A384-5F7453C1F2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0BADCCA4-355B-1626-CD1A-ADC2452A29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a:t>Use this PowerPoint to introduce the learning activities in the two lessons of the UNICEF Soccer Aid Academy. </a:t>
            </a:r>
          </a:p>
          <a:p>
            <a:pPr eaLnBrk="1" hangingPunct="1"/>
            <a:r>
              <a:rPr lang="en-US" altLang="en-US" i="1"/>
              <a:t> </a:t>
            </a:r>
            <a:endParaRPr lang="en-GB" altLang="en-US"/>
          </a:p>
          <a:p>
            <a:pPr eaLnBrk="1" hangingPunct="1"/>
            <a:r>
              <a:rPr lang="en-US" altLang="en-US" i="1"/>
              <a:t>The notes are editable so they can be adapted to meet the needs of your pupils.</a:t>
            </a:r>
            <a:endParaRPr lang="en-GB" altLang="en-US"/>
          </a:p>
          <a:p>
            <a:pPr eaLnBrk="1" hangingPunct="1"/>
            <a:endParaRPr lang="en-US" altLang="en-US"/>
          </a:p>
        </p:txBody>
      </p:sp>
      <p:sp>
        <p:nvSpPr>
          <p:cNvPr id="23555" name="Slide Number Placeholder 3">
            <a:extLst>
              <a:ext uri="{FF2B5EF4-FFF2-40B4-BE49-F238E27FC236}">
                <a16:creationId xmlns:a16="http://schemas.microsoft.com/office/drawing/2014/main" id="{867576E8-2BEF-7462-2269-281E46F52B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E7B7FAD-4429-462A-9A30-00EF2228FC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257117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11</a:t>
            </a:fld>
            <a:endParaRPr lang="en-GB"/>
          </a:p>
        </p:txBody>
      </p:sp>
    </p:spTree>
    <p:extLst>
      <p:ext uri="{BB962C8B-B14F-4D97-AF65-F5344CB8AC3E}">
        <p14:creationId xmlns:p14="http://schemas.microsoft.com/office/powerpoint/2010/main" val="3741587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0">
                <a:effectLst/>
                <a:latin typeface="Calibri" panose="020F0502020204030204" pitchFamily="34" charset="0"/>
                <a:ea typeface="Calibri" panose="020F0502020204030204" pitchFamily="34" charset="0"/>
                <a:cs typeface="Times New Roman" panose="02020603050405020304" pitchFamily="18" charset="0"/>
              </a:rPr>
              <a:t>Review Article 31 from the CRC </a:t>
            </a:r>
            <a:r>
              <a:rPr lang="en-GB" sz="1200" i="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using the short child-friendly CRC version of articles, and discuss:</a:t>
            </a:r>
            <a:r>
              <a:rPr lang="en-GB" sz="1200" i="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spcBef>
                <a:spcPts val="0"/>
              </a:spcBef>
              <a:spcAft>
                <a:spcPts val="0"/>
              </a:spcAft>
              <a:buFont typeface="Arial" panose="020B0604020202020204" pitchFamily="34" charset="0"/>
              <a:buChar char="•"/>
            </a:pPr>
            <a:endParaRPr lang="en-GB" sz="1200" i="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GB" sz="1200" i="0">
                <a:effectLst/>
                <a:latin typeface="Calibri" panose="020F0502020204030204" pitchFamily="34" charset="0"/>
                <a:ea typeface="Calibri" panose="020F0502020204030204" pitchFamily="34" charset="0"/>
                <a:cs typeface="Times New Roman" panose="02020603050405020304" pitchFamily="18" charset="0"/>
              </a:rPr>
              <a:t>What does this right mean to you?</a:t>
            </a:r>
          </a:p>
          <a:p>
            <a:pPr marL="285750" marR="0" indent="-285750">
              <a:spcBef>
                <a:spcPts val="0"/>
              </a:spcBef>
              <a:spcAft>
                <a:spcPts val="0"/>
              </a:spcAft>
              <a:buFont typeface="Arial" panose="020B0604020202020204" pitchFamily="34" charset="0"/>
              <a:buChar char="•"/>
            </a:pPr>
            <a:r>
              <a:rPr lang="en-GB" sz="1200" i="0">
                <a:effectLst/>
                <a:latin typeface="Calibri" panose="020F0502020204030204" pitchFamily="34" charset="0"/>
                <a:ea typeface="Calibri" panose="020F0502020204030204" pitchFamily="34" charset="0"/>
                <a:cs typeface="Times New Roman" panose="02020603050405020304" pitchFamily="18" charset="0"/>
              </a:rPr>
              <a:t>Why is it important that every child around the world has access to this right to play?</a:t>
            </a:r>
          </a:p>
          <a:p>
            <a:pPr marL="285750" marR="0" indent="-285750">
              <a:spcBef>
                <a:spcPts val="0"/>
              </a:spcBef>
              <a:spcAft>
                <a:spcPts val="0"/>
              </a:spcAft>
              <a:buFont typeface="Arial" panose="020B0604020202020204" pitchFamily="34" charset="0"/>
              <a:buChar char="•"/>
            </a:pPr>
            <a:r>
              <a:rPr lang="en-GB" sz="1200" i="0">
                <a:effectLst/>
                <a:latin typeface="Calibri" panose="020F0502020204030204" pitchFamily="34" charset="0"/>
                <a:ea typeface="Calibri" panose="020F0502020204030204" pitchFamily="34" charset="0"/>
                <a:cs typeface="Times New Roman" panose="02020603050405020304" pitchFamily="18" charset="0"/>
              </a:rPr>
              <a:t>Why is it important for children l</a:t>
            </a:r>
            <a:r>
              <a:rPr lang="en-GB" sz="1200">
                <a:effectLst/>
                <a:latin typeface="Calibri" panose="020F0502020204030204" pitchFamily="34" charset="0"/>
                <a:ea typeface="Calibri" panose="020F0502020204030204" pitchFamily="34" charset="0"/>
                <a:cs typeface="Times New Roman" panose="02020603050405020304" pitchFamily="18" charset="0"/>
              </a:rPr>
              <a:t>ike these who are living in the </a:t>
            </a:r>
            <a:r>
              <a:rPr lang="en-GB" sz="1200" err="1">
                <a:effectLst/>
                <a:latin typeface="Calibri" panose="020F0502020204030204" pitchFamily="34" charset="0"/>
                <a:ea typeface="Calibri" panose="020F0502020204030204" pitchFamily="34" charset="0"/>
                <a:cs typeface="Times New Roman" panose="02020603050405020304" pitchFamily="18" charset="0"/>
              </a:rPr>
              <a:t>Za’atari</a:t>
            </a:r>
            <a:r>
              <a:rPr lang="en-GB" sz="1200">
                <a:effectLst/>
                <a:latin typeface="Calibri" panose="020F0502020204030204" pitchFamily="34" charset="0"/>
                <a:ea typeface="Calibri" panose="020F0502020204030204" pitchFamily="34" charset="0"/>
                <a:cs typeface="Times New Roman" panose="02020603050405020304" pitchFamily="18" charset="0"/>
              </a:rPr>
              <a:t> refugee camp to play? (or children who are living through wars and natural disasters in other places around the world)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endParaRPr lang="en-GB" sz="1200" i="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12</a:t>
            </a:fld>
            <a:endParaRPr lang="en-GB"/>
          </a:p>
        </p:txBody>
      </p:sp>
    </p:spTree>
    <p:extLst>
      <p:ext uri="{BB962C8B-B14F-4D97-AF65-F5344CB8AC3E}">
        <p14:creationId xmlns:p14="http://schemas.microsoft.com/office/powerpoint/2010/main" val="3602602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Learning Activity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Draw a picture of yourself doing your favorite play activity on A4 paper (or poster paper) – this may be active play like running, jumping or playing sport, or it may be a less active game or play activity like puzzling or sewing or doing crafts. Create a thought/feeling bubble around your drawing and write inside the feelings/thoughts that you have about doing this activity and in what ways that it helps you.</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Invite children to share their drawings. Conclude by discussing the question: “How do you think that a child’s right to play (Article 31) is linked to a child’s right to the best possible health (Article 24)?</a:t>
            </a: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13</a:t>
            </a:fld>
            <a:endParaRPr lang="en-GB"/>
          </a:p>
        </p:txBody>
      </p:sp>
    </p:spTree>
    <p:extLst>
      <p:ext uri="{BB962C8B-B14F-4D97-AF65-F5344CB8AC3E}">
        <p14:creationId xmlns:p14="http://schemas.microsoft.com/office/powerpoint/2010/main" val="363565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i="1">
                <a:solidFill>
                  <a:srgbClr val="000000"/>
                </a:solidFill>
                <a:effectLst/>
                <a:latin typeface="Helvetica Neue" panose="02000503000000020004" pitchFamily="2" charset="0"/>
              </a:rPr>
              <a:t>Complete the lesson by showing children this video that explains the importance of mental health in protecting play. You can watch the video from the presentation or directly at…. </a:t>
            </a: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14</a:t>
            </a:fld>
            <a:endParaRPr lang="en-GB"/>
          </a:p>
        </p:txBody>
      </p:sp>
    </p:spTree>
    <p:extLst>
      <p:ext uri="{BB962C8B-B14F-4D97-AF65-F5344CB8AC3E}">
        <p14:creationId xmlns:p14="http://schemas.microsoft.com/office/powerpoint/2010/main" val="37501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i="1">
                <a:solidFill>
                  <a:srgbClr val="000000"/>
                </a:solidFill>
                <a:effectLst/>
                <a:latin typeface="Helvetica Neue" panose="02000503000000020004" pitchFamily="2" charset="0"/>
              </a:rPr>
              <a:t>Complete the lesson by showing children this video that explains the importance of mental health in protecting play. You can watch the video from the presentation or directly at…. </a:t>
            </a: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15</a:t>
            </a:fld>
            <a:endParaRPr lang="en-GB"/>
          </a:p>
        </p:txBody>
      </p:sp>
    </p:spTree>
    <p:extLst>
      <p:ext uri="{BB962C8B-B14F-4D97-AF65-F5344CB8AC3E}">
        <p14:creationId xmlns:p14="http://schemas.microsoft.com/office/powerpoint/2010/main" val="287623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Introducing Child Rights:</a:t>
            </a:r>
          </a:p>
          <a:p>
            <a:pPr marL="0" marR="0">
              <a:spcBef>
                <a:spcPts val="0"/>
              </a:spcBef>
              <a:spcAft>
                <a:spcPts val="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If your pupils are not yet familiar with, or need a refresher on what child rights are, use the video in this slide to introduce the idea of child rights and the UN Convention on the Rights of the Child (UNCRC).</a:t>
            </a:r>
          </a:p>
          <a:p>
            <a:pPr marL="0" marR="0">
              <a:spcBef>
                <a:spcPts val="0"/>
              </a:spcBef>
              <a:spcAft>
                <a:spcPts val="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Explain:</a:t>
            </a:r>
          </a:p>
          <a:p>
            <a:pPr marL="0" marR="0">
              <a:spcBef>
                <a:spcPts val="0"/>
              </a:spcBef>
              <a:spcAft>
                <a:spcPts val="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i="1">
                <a:effectLst/>
                <a:latin typeface="Calibri" panose="020F0502020204030204" pitchFamily="34" charset="0"/>
                <a:ea typeface="Calibri" panose="020F0502020204030204" pitchFamily="34" charset="0"/>
                <a:cs typeface="Times New Roman" panose="02020603050405020304" pitchFamily="18" charset="0"/>
              </a:rPr>
              <a:t>The UNCRC (</a:t>
            </a:r>
            <a:r>
              <a:rPr lang="en-US" b="0" i="1">
                <a:solidFill>
                  <a:srgbClr val="333333"/>
                </a:solidFill>
                <a:effectLst/>
                <a:highlight>
                  <a:srgbClr val="FFFFFF"/>
                </a:highlight>
                <a:latin typeface="Roboto" panose="02000000000000000000" pitchFamily="2" charset="0"/>
              </a:rPr>
              <a:t>United Nations Convention on the Rights of the Child) is an important agreement [or treaty] made by the UK Government and the governments of nearly all of the countries in the world, who together have promised to protect children’s rights. The Convention explains who children are [everyone up to age of 18], all their rights, and the responsibilities of governments. All the rights are connected, they are all equally important and they cannot be taken away from children. </a:t>
            </a:r>
          </a:p>
          <a:p>
            <a:pPr algn="l"/>
            <a:endParaRPr lang="en-US" b="0" i="1">
              <a:solidFill>
                <a:srgbClr val="333333"/>
              </a:solidFill>
              <a:effectLst/>
              <a:highlight>
                <a:srgbClr val="FFFFFF"/>
              </a:highlight>
              <a:latin typeface="Roboto" panose="02000000000000000000" pitchFamily="2" charset="0"/>
            </a:endParaRPr>
          </a:p>
          <a:p>
            <a:pPr algn="l"/>
            <a:r>
              <a:rPr lang="en-US" i="1"/>
              <a:t>The first 42 articles set out the rights that are for all children, the rights-holders, no matter their ethnicity, gender, religion, language, abilities, or any other status. Articles 43-54 describe how adults and governments must work together as duty-bearers to fulfill their obligation to make sure that children’s rights are put into practice. </a:t>
            </a:r>
            <a:endParaRPr lang="en-US" b="0" i="1">
              <a:solidFill>
                <a:srgbClr val="333333"/>
              </a:solidFill>
              <a:effectLst/>
              <a:highlight>
                <a:srgbClr val="FFFFFF"/>
              </a:highlight>
              <a:latin typeface="Roboto" panose="02000000000000000000" pitchFamily="2" charset="0"/>
            </a:endParaRPr>
          </a:p>
          <a:p>
            <a:pPr marL="0" marR="0">
              <a:spcBef>
                <a:spcPts val="0"/>
              </a:spcBef>
              <a:spcAft>
                <a:spcPts val="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There are 54 Articles in the Convention. Each article is a statement that tells what these rights are. </a:t>
            </a:r>
            <a:r>
              <a:rPr lang="en-US" sz="1200" b="0" i="1">
                <a:solidFill>
                  <a:srgbClr val="4D5156"/>
                </a:solidFill>
                <a:effectLst/>
                <a:highlight>
                  <a:srgbClr val="FFFFFF"/>
                </a:highlight>
                <a:latin typeface="Google Sans"/>
                <a:ea typeface="Calibri" panose="020F0502020204030204" pitchFamily="34" charset="0"/>
                <a:cs typeface="Times New Roman" panose="02020603050405020304" pitchFamily="18" charset="0"/>
              </a:rPr>
              <a:t>A</a:t>
            </a:r>
            <a:r>
              <a:rPr lang="en-US" b="0" i="1">
                <a:solidFill>
                  <a:srgbClr val="4D5156"/>
                </a:solidFill>
                <a:effectLst/>
                <a:highlight>
                  <a:srgbClr val="FFFFFF"/>
                </a:highlight>
                <a:latin typeface="Google Sans"/>
              </a:rPr>
              <a:t>rticles 1-42  explain the rights, and articles 43-54 explain how governments and adults should work together (as duty-bearers) to do what they’ve agreed to, and make sure all children are able to have these rights. </a:t>
            </a: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i="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Everything that UNICEF does is to support the rights of children, to help make sure that children know what their rights and to help influence governments so they do their job to protect children.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46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Meet Alex Booker &amp; Elan</a:t>
            </a:r>
          </a:p>
          <a:p>
            <a:pPr marL="342900" marR="0" lvl="0" indent="-342900">
              <a:lnSpc>
                <a:spcPct val="107000"/>
              </a:lnSpc>
              <a:spcBef>
                <a:spcPts val="0"/>
              </a:spcBef>
              <a:spcAft>
                <a:spcPts val="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Introduce Alex Booker/</a:t>
            </a:r>
            <a:r>
              <a:rPr lang="en-GB" sz="1800" err="1">
                <a:effectLst/>
                <a:latin typeface="Calibri" panose="020F0502020204030204" pitchFamily="34" charset="0"/>
                <a:ea typeface="Calibri" panose="020F0502020204030204" pitchFamily="34" charset="0"/>
                <a:cs typeface="Times New Roman" panose="02020603050405020304" pitchFamily="18" charset="0"/>
              </a:rPr>
              <a:t>Zaatari</a:t>
            </a:r>
            <a:r>
              <a:rPr lang="en-GB" sz="1800">
                <a:effectLst/>
                <a:latin typeface="Calibri" panose="020F0502020204030204" pitchFamily="34" charset="0"/>
                <a:ea typeface="Calibri" panose="020F0502020204030204" pitchFamily="34" charset="0"/>
                <a:cs typeface="Times New Roman" panose="02020603050405020304" pitchFamily="18" charset="0"/>
              </a:rPr>
              <a:t> refugee camp video using information from the Soccer Aid leaflet.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Watch 3-minute video</a:t>
            </a:r>
          </a:p>
          <a:p>
            <a:pPr marL="342900" marR="0" lvl="0" indent="-342900">
              <a:lnSpc>
                <a:spcPct val="107000"/>
              </a:lnSpc>
              <a:spcBef>
                <a:spcPts val="0"/>
              </a:spcBef>
              <a:spcAft>
                <a:spcPts val="800"/>
              </a:spcAft>
              <a:buFont typeface="Calibri" panose="020F0502020204030204" pitchFamily="34" charset="0"/>
              <a:buChar cha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alibri" panose="020F0502020204030204" pitchFamily="34" charset="0"/>
              <a:buNone/>
            </a:pPr>
            <a:r>
              <a:rPr lang="en-GB" sz="1800">
                <a:effectLst/>
                <a:latin typeface="Calibri" panose="020F0502020204030204" pitchFamily="34" charset="0"/>
                <a:ea typeface="Calibri" panose="020F0502020204030204" pitchFamily="34" charset="0"/>
                <a:cs typeface="Times New Roman" panose="02020603050405020304" pitchFamily="18" charset="0"/>
              </a:rPr>
              <a:t>Video Introduction:</a:t>
            </a:r>
          </a:p>
          <a:p>
            <a:pPr eaLnBrk="1" fontAlgn="auto" hangingPunct="1">
              <a:spcBef>
                <a:spcPts val="0"/>
              </a:spcBef>
              <a:spcAft>
                <a:spcPts val="0"/>
              </a:spcAft>
              <a:defRPr/>
            </a:pPr>
            <a:r>
              <a:rPr lang="en-GB" sz="1800" i="1"/>
              <a:t>I’m going to show you a short film about Soccer Aid player Alex Booker and a trip that he took to a Syrian refugee camp called </a:t>
            </a:r>
            <a:r>
              <a:rPr lang="en-GB" sz="1800" i="1" err="1"/>
              <a:t>Za’atari</a:t>
            </a:r>
            <a:r>
              <a:rPr lang="en-GB" sz="1800" i="1"/>
              <a:t>. During his trip, he is going to meet a girl named Elan who shares a similar disability to Alex. While you watch the film, I want you to think about the Rights of the Child, and which rights you think might be hardest for Elan to access?</a:t>
            </a:r>
          </a:p>
          <a:p>
            <a:pPr eaLnBrk="1" fontAlgn="auto" hangingPunct="1">
              <a:spcBef>
                <a:spcPts val="0"/>
              </a:spcBef>
              <a:spcAft>
                <a:spcPts val="0"/>
              </a:spcAft>
              <a:defRPr/>
            </a:pPr>
            <a:r>
              <a:rPr lang="en-GB" sz="1800"/>
              <a:t> </a:t>
            </a:r>
          </a:p>
          <a:p>
            <a:pPr eaLnBrk="1" fontAlgn="auto" hangingPunct="1">
              <a:spcBef>
                <a:spcPts val="0"/>
              </a:spcBef>
              <a:spcAft>
                <a:spcPts val="0"/>
              </a:spcAft>
              <a:defRPr/>
            </a:pPr>
            <a:r>
              <a:rPr lang="en-US" sz="1800" i="1"/>
              <a:t>You should be able to stream the film directly from this presentation by clicking on the play button. Please make sure that external content is enabled. If you experience problems, you can download the film (or stream it) at </a:t>
            </a:r>
            <a:r>
              <a:rPr lang="en-US" sz="1800" i="1" err="1">
                <a:solidFill>
                  <a:srgbClr val="C00000"/>
                </a:solidFill>
              </a:rPr>
              <a:t>socceraid.org.uk</a:t>
            </a:r>
            <a:r>
              <a:rPr lang="en-US" sz="1800" i="1">
                <a:solidFill>
                  <a:srgbClr val="C00000"/>
                </a:solidFill>
              </a:rPr>
              <a:t>/schools-resources or directly at https://</a:t>
            </a:r>
            <a:r>
              <a:rPr lang="en-US" sz="1800" i="1" err="1">
                <a:solidFill>
                  <a:srgbClr val="C00000"/>
                </a:solidFill>
              </a:rPr>
              <a:t>www.youtube.com</a:t>
            </a:r>
            <a:r>
              <a:rPr lang="en-US" sz="1800" i="1">
                <a:solidFill>
                  <a:srgbClr val="C00000"/>
                </a:solidFill>
              </a:rPr>
              <a:t>/</a:t>
            </a:r>
            <a:r>
              <a:rPr lang="en-US" sz="1800" i="1" err="1">
                <a:solidFill>
                  <a:srgbClr val="C00000"/>
                </a:solidFill>
              </a:rPr>
              <a:t>watch?v</a:t>
            </a:r>
            <a:r>
              <a:rPr lang="en-US" sz="1800" i="1">
                <a:solidFill>
                  <a:srgbClr val="C00000"/>
                </a:solidFill>
              </a:rPr>
              <a:t>=nDM_M65sPzs</a:t>
            </a:r>
            <a:endParaRPr lang="en-GB" sz="1800">
              <a:solidFill>
                <a:srgbClr val="C00000"/>
              </a:solidFill>
            </a:endParaRPr>
          </a:p>
          <a:p>
            <a:pPr eaLnBrk="1" fontAlgn="auto" hangingPunct="1">
              <a:spcBef>
                <a:spcPts val="0"/>
              </a:spcBef>
              <a:spcAft>
                <a:spcPts val="0"/>
              </a:spcAft>
              <a:defRPr/>
            </a:pPr>
            <a:endParaRPr lang="en-GB" sz="1800"/>
          </a:p>
          <a:p>
            <a:pPr eaLnBrk="1" fontAlgn="auto" hangingPunct="1">
              <a:spcBef>
                <a:spcPts val="0"/>
              </a:spcBef>
              <a:spcAft>
                <a:spcPts val="0"/>
              </a:spcAft>
              <a:defRPr/>
            </a:pPr>
            <a:r>
              <a:rPr lang="en-US" sz="1800" i="1"/>
              <a:t> </a:t>
            </a:r>
            <a:endParaRPr lang="en-GB" sz="1800"/>
          </a:p>
          <a:p>
            <a:pPr eaLnBrk="1" fontAlgn="auto" hangingPunct="1">
              <a:spcBef>
                <a:spcPts val="0"/>
              </a:spcBef>
              <a:spcAft>
                <a:spcPts val="0"/>
              </a:spcAft>
              <a:defRPr/>
            </a:pPr>
            <a:r>
              <a:rPr lang="en-US" sz="1800" i="1"/>
              <a:t>After watching the film, discuss</a:t>
            </a:r>
            <a:r>
              <a:rPr lang="en-GB" sz="1800" i="1"/>
              <a:t> some of the issues raised. You can use the questions on the following slide as prompts. </a:t>
            </a:r>
            <a:endParaRPr lang="en-GB" sz="1800"/>
          </a:p>
          <a:p>
            <a:endParaRPr lang="en-US" sz="1800"/>
          </a:p>
          <a:p>
            <a:endParaRPr lang="en-US" sz="1800"/>
          </a:p>
        </p:txBody>
      </p:sp>
      <p:sp>
        <p:nvSpPr>
          <p:cNvPr id="4" name="Slide Number Placeholder 3"/>
          <p:cNvSpPr>
            <a:spLocks noGrp="1"/>
          </p:cNvSpPr>
          <p:nvPr>
            <p:ph type="sldNum" sz="quarter" idx="5"/>
          </p:nvPr>
        </p:nvSpPr>
        <p:spPr/>
        <p:txBody>
          <a:bodyPr/>
          <a:lstStyle/>
          <a:p>
            <a:fld id="{BE260B2D-0714-4CA1-886B-6A18FC5D9385}" type="slidenum">
              <a:rPr lang="en-GB" smtClean="0"/>
              <a:t>4</a:t>
            </a:fld>
            <a:endParaRPr lang="en-GB"/>
          </a:p>
        </p:txBody>
      </p:sp>
    </p:spTree>
    <p:extLst>
      <p:ext uri="{BB962C8B-B14F-4D97-AF65-F5344CB8AC3E}">
        <p14:creationId xmlns:p14="http://schemas.microsoft.com/office/powerpoint/2010/main" val="385078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Discussion</a:t>
            </a:r>
          </a:p>
          <a:p>
            <a:pPr marL="0" marR="0">
              <a:spcBef>
                <a:spcPts val="0"/>
              </a:spcBef>
              <a:spcAft>
                <a:spcPts val="0"/>
              </a:spcAft>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GB" sz="1800">
                <a:solidFill>
                  <a:srgbClr val="FFFFFF"/>
                </a:solidFill>
                <a:latin typeface="Fuse V.2 Display" panose="00000500000000000000" pitchFamily="50" charset="0"/>
                <a:ea typeface="MS PGothic" panose="020B0600070205080204" pitchFamily="34" charset="-128"/>
              </a:rPr>
              <a:t>What did you learn about in the video?</a:t>
            </a:r>
          </a:p>
          <a:p>
            <a:pPr marL="0" marR="0">
              <a:spcBef>
                <a:spcPts val="0"/>
              </a:spcBef>
              <a:spcAft>
                <a:spcPts val="0"/>
              </a:spcAft>
            </a:pPr>
            <a:r>
              <a:rPr lang="en-GB" sz="1800" i="1">
                <a:solidFill>
                  <a:srgbClr val="FFFFFF"/>
                </a:solidFill>
                <a:latin typeface="Fuse V.2 Display" panose="00000500000000000000" pitchFamily="50" charset="0"/>
                <a:ea typeface="MS PGothic" panose="020B0600070205080204" pitchFamily="34" charset="-128"/>
              </a:rPr>
              <a:t> [Syrian children in </a:t>
            </a:r>
            <a:r>
              <a:rPr lang="en-GB" sz="1800" i="1" err="1">
                <a:solidFill>
                  <a:srgbClr val="FFFFFF"/>
                </a:solidFill>
                <a:latin typeface="Fuse V.2 Display" panose="00000500000000000000" pitchFamily="50" charset="0"/>
                <a:ea typeface="MS PGothic" panose="020B0600070205080204" pitchFamily="34" charset="-128"/>
              </a:rPr>
              <a:t>Za’Atari</a:t>
            </a:r>
            <a:r>
              <a:rPr lang="en-GB" sz="1800" i="1">
                <a:solidFill>
                  <a:srgbClr val="FFFFFF"/>
                </a:solidFill>
                <a:latin typeface="Fuse V.2 Display" panose="00000500000000000000" pitchFamily="50" charset="0"/>
                <a:ea typeface="MS PGothic" panose="020B0600070205080204" pitchFamily="34" charset="-128"/>
              </a:rPr>
              <a:t> refugee camp in Jordan, children’s right to play, a child getting a prosthetic hand]</a:t>
            </a:r>
          </a:p>
          <a:p>
            <a:pPr marL="0" marR="0">
              <a:spcBef>
                <a:spcPts val="0"/>
              </a:spcBef>
              <a:spcAft>
                <a:spcPts val="0"/>
              </a:spcAft>
            </a:pPr>
            <a:endParaRPr lang="en-US" sz="1800" i="1">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0"/>
              </a:spcAft>
              <a:buClr>
                <a:srgbClr val="FF2D7B"/>
              </a:buClr>
              <a:buFont typeface="Arial" panose="020B0604020202020204" pitchFamily="34" charset="0"/>
              <a:buChar char="•"/>
            </a:pPr>
            <a:r>
              <a:rPr lang="en-GB" sz="1800">
                <a:solidFill>
                  <a:srgbClr val="FFFFFF"/>
                </a:solidFill>
                <a:latin typeface="Fuse V.2 Display" panose="00000500000000000000" pitchFamily="50" charset="0"/>
                <a:ea typeface="MS PGothic" panose="020B0600070205080204" pitchFamily="34" charset="-128"/>
              </a:rPr>
              <a:t>Where did Alex go? Who did he meet? </a:t>
            </a:r>
          </a:p>
          <a:p>
            <a:pPr marL="0" marR="0" lvl="0" indent="0">
              <a:lnSpc>
                <a:spcPct val="107000"/>
              </a:lnSpc>
              <a:spcBef>
                <a:spcPts val="0"/>
              </a:spcBef>
              <a:spcAft>
                <a:spcPts val="0"/>
              </a:spcAft>
              <a:buClr>
                <a:srgbClr val="FF2D7B"/>
              </a:buClr>
              <a:buFont typeface="Arial" panose="020B0604020202020204" pitchFamily="34" charset="0"/>
              <a:buNone/>
            </a:pPr>
            <a:r>
              <a:rPr lang="en-GB" sz="1800" i="1">
                <a:solidFill>
                  <a:srgbClr val="FFFFFF"/>
                </a:solidFill>
                <a:latin typeface="Fuse V.2 Display" panose="00000500000000000000" pitchFamily="50" charset="0"/>
                <a:ea typeface="MS PGothic" panose="020B0600070205080204" pitchFamily="34" charset="-128"/>
              </a:rPr>
              <a:t>[Alex went to </a:t>
            </a:r>
            <a:r>
              <a:rPr lang="en-GB" sz="1800" i="1" err="1">
                <a:solidFill>
                  <a:srgbClr val="FFFFFF"/>
                </a:solidFill>
                <a:latin typeface="Fuse V.2 Display" panose="00000500000000000000" pitchFamily="50" charset="0"/>
                <a:ea typeface="MS PGothic" panose="020B0600070205080204" pitchFamily="34" charset="-128"/>
              </a:rPr>
              <a:t>Za’Atari</a:t>
            </a:r>
            <a:r>
              <a:rPr lang="en-GB" sz="1800" i="1">
                <a:solidFill>
                  <a:srgbClr val="FFFFFF"/>
                </a:solidFill>
                <a:latin typeface="Fuse V.2 Display" panose="00000500000000000000" pitchFamily="50" charset="0"/>
                <a:ea typeface="MS PGothic" panose="020B0600070205080204" pitchFamily="34" charset="-128"/>
              </a:rPr>
              <a:t> refugee camp in Jordan. He met Elan and other Syrian children living in the camp.]</a:t>
            </a:r>
          </a:p>
          <a:p>
            <a:pPr marL="0" marR="0" lvl="0" indent="0">
              <a:lnSpc>
                <a:spcPct val="107000"/>
              </a:lnSpc>
              <a:spcBef>
                <a:spcPts val="0"/>
              </a:spcBef>
              <a:spcAft>
                <a:spcPts val="0"/>
              </a:spcAft>
              <a:buClr>
                <a:srgbClr val="FF2D7B"/>
              </a:buClr>
              <a:buFont typeface="Arial" panose="020B0604020202020204" pitchFamily="34" charset="0"/>
              <a:buNone/>
            </a:pPr>
            <a:endParaRPr lang="en-US" sz="1800" i="1">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0"/>
              </a:spcAft>
              <a:buClr>
                <a:srgbClr val="FF2D7B"/>
              </a:buClr>
              <a:buFont typeface="Arial" panose="020B0604020202020204" pitchFamily="34" charset="0"/>
              <a:buChar char="•"/>
            </a:pPr>
            <a:r>
              <a:rPr lang="en-GB" sz="1800">
                <a:solidFill>
                  <a:srgbClr val="FFFFFF"/>
                </a:solidFill>
                <a:latin typeface="Fuse V.2 Display" panose="00000500000000000000" pitchFamily="50" charset="0"/>
                <a:ea typeface="MS PGothic" panose="020B0600070205080204" pitchFamily="34" charset="-128"/>
              </a:rPr>
              <a:t>How did UNICEF support Elan with her disability?</a:t>
            </a:r>
          </a:p>
          <a:p>
            <a:pPr marL="0" marR="0" lvl="0" indent="0">
              <a:lnSpc>
                <a:spcPct val="107000"/>
              </a:lnSpc>
              <a:spcBef>
                <a:spcPts val="0"/>
              </a:spcBef>
              <a:spcAft>
                <a:spcPts val="0"/>
              </a:spcAft>
              <a:buClr>
                <a:srgbClr val="FF2D7B"/>
              </a:buClr>
              <a:buFont typeface="Arial" panose="020B0604020202020204" pitchFamily="34" charset="0"/>
              <a:buNone/>
            </a:pPr>
            <a:r>
              <a:rPr lang="en-GB" sz="1800" i="1">
                <a:solidFill>
                  <a:srgbClr val="FFFFFF"/>
                </a:solidFill>
                <a:latin typeface="Fuse V.2 Display" panose="00000500000000000000" pitchFamily="50" charset="0"/>
                <a:ea typeface="MS PGothic" panose="020B0600070205080204" pitchFamily="34" charset="-128"/>
              </a:rPr>
              <a:t>[Fitting her with a new prosthetic hand that was being 3-D printed in the camp]</a:t>
            </a:r>
          </a:p>
          <a:p>
            <a:pPr marL="342900" marR="0" lvl="0" indent="-342900">
              <a:lnSpc>
                <a:spcPct val="107000"/>
              </a:lnSpc>
              <a:spcBef>
                <a:spcPts val="0"/>
              </a:spcBef>
              <a:spcAft>
                <a:spcPts val="0"/>
              </a:spcAft>
              <a:buClr>
                <a:srgbClr val="FF2D7B"/>
              </a:buClr>
              <a:buFont typeface="Arial" panose="020B0604020202020204" pitchFamily="34" charset="0"/>
              <a:buChar char="•"/>
            </a:pPr>
            <a:endParaRPr lang="en-US" sz="1800">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0"/>
              </a:spcAft>
              <a:buClr>
                <a:srgbClr val="FF2D7B"/>
              </a:buClr>
              <a:buFont typeface="Arial" panose="020B0604020202020204" pitchFamily="34" charset="0"/>
              <a:buChar char="•"/>
            </a:pPr>
            <a:r>
              <a:rPr lang="en-US" sz="1800">
                <a:solidFill>
                  <a:srgbClr val="FFFFFF"/>
                </a:solidFill>
                <a:latin typeface="Fuse V.2 Display" panose="00000500000000000000" pitchFamily="50" charset="0"/>
                <a:ea typeface="MS PGothic" panose="020B0600070205080204" pitchFamily="34" charset="-128"/>
              </a:rPr>
              <a:t>What did you learn about </a:t>
            </a:r>
            <a:r>
              <a:rPr lang="en-US" sz="1800" err="1">
                <a:solidFill>
                  <a:srgbClr val="FFFFFF"/>
                </a:solidFill>
                <a:latin typeface="Fuse V.2 Display" panose="00000500000000000000" pitchFamily="50" charset="0"/>
                <a:ea typeface="MS PGothic" panose="020B0600070205080204" pitchFamily="34" charset="-128"/>
              </a:rPr>
              <a:t>Za’atari</a:t>
            </a:r>
            <a:r>
              <a:rPr lang="en-US" sz="1800">
                <a:solidFill>
                  <a:srgbClr val="FFFFFF"/>
                </a:solidFill>
                <a:latin typeface="Fuse V.2 Display" panose="00000500000000000000" pitchFamily="50" charset="0"/>
                <a:ea typeface="MS PGothic" panose="020B0600070205080204" pitchFamily="34" charset="-128"/>
              </a:rPr>
              <a:t> </a:t>
            </a:r>
            <a:r>
              <a:rPr lang="en-US" sz="1800" err="1">
                <a:solidFill>
                  <a:srgbClr val="FFFFFF"/>
                </a:solidFill>
                <a:latin typeface="Fuse V.2 Display" panose="00000500000000000000" pitchFamily="50" charset="0"/>
                <a:ea typeface="MS PGothic" panose="020B0600070205080204" pitchFamily="34" charset="-128"/>
              </a:rPr>
              <a:t>refguee</a:t>
            </a:r>
            <a:r>
              <a:rPr lang="en-US" sz="1800">
                <a:solidFill>
                  <a:srgbClr val="FFFFFF"/>
                </a:solidFill>
                <a:latin typeface="Fuse V.2 Display" panose="00000500000000000000" pitchFamily="50" charset="0"/>
                <a:ea typeface="MS PGothic" panose="020B0600070205080204" pitchFamily="34" charset="-128"/>
              </a:rPr>
              <a:t> camp and the people who live there?</a:t>
            </a:r>
          </a:p>
          <a:p>
            <a:pPr marL="0" marR="0" lvl="0" indent="0">
              <a:lnSpc>
                <a:spcPct val="107000"/>
              </a:lnSpc>
              <a:spcBef>
                <a:spcPts val="0"/>
              </a:spcBef>
              <a:spcAft>
                <a:spcPts val="0"/>
              </a:spcAft>
              <a:buClr>
                <a:srgbClr val="FF2D7B"/>
              </a:buClr>
              <a:buFont typeface="Arial" panose="020B0604020202020204" pitchFamily="34" charset="0"/>
              <a:buNone/>
            </a:pPr>
            <a:r>
              <a:rPr lang="en-US" sz="1800" i="1">
                <a:solidFill>
                  <a:srgbClr val="FFFFFF"/>
                </a:solidFill>
                <a:latin typeface="Fuse V.2 Display" panose="00000500000000000000" pitchFamily="50" charset="0"/>
                <a:ea typeface="MS PGothic" panose="020B0600070205080204" pitchFamily="34" charset="-128"/>
              </a:rPr>
              <a:t>[The refugee camp is in Jordan and its one of the largest camps in the world. The people who live there come from Syria, but many of the young people like Elan were born in the camp and have only ever lived there]</a:t>
            </a:r>
          </a:p>
          <a:p>
            <a:pPr marL="0" marR="0" lvl="0" indent="0">
              <a:lnSpc>
                <a:spcPct val="107000"/>
              </a:lnSpc>
              <a:spcBef>
                <a:spcPts val="0"/>
              </a:spcBef>
              <a:spcAft>
                <a:spcPts val="0"/>
              </a:spcAft>
              <a:buClr>
                <a:srgbClr val="FF2D7B"/>
              </a:buClr>
              <a:buFont typeface="Arial" panose="020B0604020202020204" pitchFamily="34" charset="0"/>
              <a:buNone/>
            </a:pPr>
            <a:endParaRPr lang="en-US" sz="1800">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800"/>
              </a:spcAft>
              <a:buClr>
                <a:srgbClr val="FF2D7B"/>
              </a:buClr>
              <a:buFont typeface="Arial" panose="020B0604020202020204" pitchFamily="34" charset="0"/>
              <a:buChar char="•"/>
            </a:pPr>
            <a:r>
              <a:rPr lang="en-GB" sz="1800">
                <a:solidFill>
                  <a:srgbClr val="FFFFFF"/>
                </a:solidFill>
                <a:latin typeface="Fuse V.2 Display" panose="00000500000000000000" pitchFamily="50" charset="0"/>
                <a:ea typeface="MS PGothic" panose="020B0600070205080204" pitchFamily="34" charset="-128"/>
              </a:rPr>
              <a:t>What did you notice about the playground and sports equipment in the video?</a:t>
            </a:r>
          </a:p>
          <a:p>
            <a:pPr marL="0" marR="0" lvl="0" indent="0">
              <a:lnSpc>
                <a:spcPct val="107000"/>
              </a:lnSpc>
              <a:spcBef>
                <a:spcPts val="0"/>
              </a:spcBef>
              <a:spcAft>
                <a:spcPts val="800"/>
              </a:spcAft>
              <a:buClr>
                <a:srgbClr val="FF2D7B"/>
              </a:buClr>
              <a:buFont typeface="Arial" panose="020B0604020202020204" pitchFamily="34" charset="0"/>
              <a:buNone/>
            </a:pPr>
            <a:r>
              <a:rPr lang="en-GB" sz="1800" i="1">
                <a:solidFill>
                  <a:srgbClr val="FFFFFF"/>
                </a:solidFill>
                <a:latin typeface="Fuse V.2 Display" panose="00000500000000000000" pitchFamily="50" charset="0"/>
                <a:ea typeface="MS PGothic" panose="020B0600070205080204" pitchFamily="34" charset="-128"/>
              </a:rPr>
              <a:t>[It was all created so that all children, including the children like Elan who have a disability, can use the equipment to play.]</a:t>
            </a:r>
          </a:p>
          <a:p>
            <a:pPr marL="0" marR="0" lvl="0" indent="0">
              <a:lnSpc>
                <a:spcPct val="107000"/>
              </a:lnSpc>
              <a:spcBef>
                <a:spcPts val="0"/>
              </a:spcBef>
              <a:spcAft>
                <a:spcPts val="800"/>
              </a:spcAft>
              <a:buClr>
                <a:srgbClr val="FF2D7B"/>
              </a:buClr>
              <a:buFont typeface="Arial" panose="020B0604020202020204" pitchFamily="34" charset="0"/>
              <a:buNone/>
            </a:pPr>
            <a:r>
              <a:rPr lang="en-GB" sz="1800" i="1">
                <a:solidFill>
                  <a:srgbClr val="FFFFFF"/>
                </a:solidFill>
                <a:latin typeface="Fuse V.2 Display" panose="00000500000000000000" pitchFamily="50" charset="0"/>
                <a:ea typeface="MS PGothic" panose="020B0600070205080204" pitchFamily="34" charset="-128"/>
              </a:rPr>
              <a:t> </a:t>
            </a:r>
          </a:p>
          <a:p>
            <a:pPr marL="342900" marR="0" lvl="0" indent="-342900">
              <a:lnSpc>
                <a:spcPct val="107000"/>
              </a:lnSpc>
              <a:spcBef>
                <a:spcPts val="0"/>
              </a:spcBef>
              <a:spcAft>
                <a:spcPts val="800"/>
              </a:spcAft>
              <a:buClr>
                <a:srgbClr val="FF2D7B"/>
              </a:buClr>
              <a:buFont typeface="Arial" panose="020B0604020202020204" pitchFamily="34" charset="0"/>
              <a:buChar char="•"/>
            </a:pPr>
            <a:r>
              <a:rPr lang="en-GB" sz="1800">
                <a:solidFill>
                  <a:srgbClr val="FFFFFF"/>
                </a:solidFill>
                <a:latin typeface="Fuse V.2 Display" panose="00000500000000000000" pitchFamily="50" charset="0"/>
                <a:ea typeface="MS PGothic" panose="020B0600070205080204" pitchFamily="34" charset="-128"/>
              </a:rPr>
              <a:t> How was it created to help make sure every child could join in the play?</a:t>
            </a:r>
          </a:p>
          <a:p>
            <a:pPr marL="0" marR="0" lvl="0" indent="0">
              <a:lnSpc>
                <a:spcPct val="107000"/>
              </a:lnSpc>
              <a:spcBef>
                <a:spcPts val="0"/>
              </a:spcBef>
              <a:spcAft>
                <a:spcPts val="800"/>
              </a:spcAft>
              <a:buClr>
                <a:srgbClr val="FF2D7B"/>
              </a:buClr>
              <a:buFont typeface="Arial" panose="020B0604020202020204" pitchFamily="34" charset="0"/>
              <a:buNone/>
            </a:pPr>
            <a:r>
              <a:rPr lang="en-GB" sz="1800" i="1">
                <a:solidFill>
                  <a:srgbClr val="FFFFFF"/>
                </a:solidFill>
                <a:latin typeface="Fuse V.2 Display" panose="00000500000000000000" pitchFamily="50" charset="0"/>
                <a:ea typeface="MS PGothic" panose="020B0600070205080204" pitchFamily="34" charset="-128"/>
              </a:rPr>
              <a:t>[The equipment was designed so it works for everyone. For example, the seesaw is large, so children in wheelchairs can play on it] </a:t>
            </a:r>
          </a:p>
          <a:p>
            <a:pPr marL="342900" marR="0" lvl="0" indent="-342900">
              <a:lnSpc>
                <a:spcPct val="107000"/>
              </a:lnSpc>
              <a:spcBef>
                <a:spcPts val="0"/>
              </a:spcBef>
              <a:spcAft>
                <a:spcPts val="800"/>
              </a:spcAft>
              <a:buClr>
                <a:srgbClr val="FF2D7B"/>
              </a:buClr>
              <a:buFont typeface="Arial" panose="020B0604020202020204" pitchFamily="34" charset="0"/>
              <a:buChar char="•"/>
            </a:pPr>
            <a:endParaRPr lang="en-GB" sz="1800">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800"/>
              </a:spcAft>
              <a:buClr>
                <a:srgbClr val="FF2D7B"/>
              </a:buClr>
              <a:buFont typeface="Arial" panose="020B0604020202020204" pitchFamily="34" charset="0"/>
              <a:buChar char="•"/>
            </a:pPr>
            <a:r>
              <a:rPr lang="en-US" sz="1800">
                <a:solidFill>
                  <a:schemeClr val="bg1"/>
                </a:solidFill>
              </a:rPr>
              <a:t>Which rights do you think might be hardest for Elan to access? </a:t>
            </a:r>
          </a:p>
          <a:p>
            <a:pPr marL="0" marR="0" lvl="0" indent="0">
              <a:lnSpc>
                <a:spcPct val="107000"/>
              </a:lnSpc>
              <a:spcBef>
                <a:spcPts val="0"/>
              </a:spcBef>
              <a:spcAft>
                <a:spcPts val="800"/>
              </a:spcAft>
              <a:buClr>
                <a:srgbClr val="FF2D7B"/>
              </a:buClr>
              <a:buFont typeface="Arial" panose="020B0604020202020204" pitchFamily="34" charset="0"/>
              <a:buNone/>
            </a:pPr>
            <a:r>
              <a:rPr lang="en-US" sz="1800" i="1">
                <a:solidFill>
                  <a:schemeClr val="bg1"/>
                </a:solidFill>
              </a:rPr>
              <a:t>Article 22. </a:t>
            </a:r>
            <a:r>
              <a:rPr lang="en-US" altLang="en-US" sz="2800" i="1">
                <a:solidFill>
                  <a:srgbClr val="FFFFFF"/>
                </a:solidFill>
                <a:latin typeface="Fuse V.2 Display" panose="00000500000000000000" pitchFamily="50" charset="0"/>
              </a:rPr>
              <a:t>Children who move from their home country to another country as refugees (because it was not safe for them to stay there) should get help and protection and have the same rights as children born in that </a:t>
            </a:r>
            <a:r>
              <a:rPr lang="en-US" altLang="en-US" sz="2800" i="1" err="1">
                <a:solidFill>
                  <a:srgbClr val="FFFFFF"/>
                </a:solidFill>
                <a:latin typeface="Fuse V.2 Display" panose="00000500000000000000" pitchFamily="50" charset="0"/>
              </a:rPr>
              <a:t>country.</a:t>
            </a:r>
            <a:r>
              <a:rPr lang="en-US" sz="1800" i="1" err="1"/>
              <a:t>Article</a:t>
            </a:r>
            <a:r>
              <a:rPr lang="en-US" sz="1800" i="1"/>
              <a:t> 24. Children have the right to the best health care possible, safe water to drink, nutritious food, a clean and safe environment, and information to help them stay well.</a:t>
            </a:r>
            <a:br>
              <a:rPr lang="en-GB" sz="1800"/>
            </a:br>
            <a:r>
              <a:rPr lang="en-US" sz="1800" i="1"/>
              <a:t>Article 27. Children have the right to food, clothing and a safe place to live, and to have their basic physical and mental needs met. Governments should help families and children who cannot afford this. </a:t>
            </a:r>
          </a:p>
          <a:p>
            <a:pPr marL="0" marR="0" lvl="0" indent="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None/>
              <a:tabLst/>
              <a:defRPr/>
            </a:pPr>
            <a:r>
              <a:rPr lang="en-US" sz="1800" i="1"/>
              <a:t>Article 31. </a:t>
            </a:r>
            <a:r>
              <a:rPr lang="en-US" sz="2800" i="1">
                <a:solidFill>
                  <a:srgbClr val="FFFFFF"/>
                </a:solidFill>
                <a:latin typeface="Fuse V.2 Display" panose="00000500000000000000" pitchFamily="50" charset="0"/>
                <a:ea typeface="MS PGothic" panose="020B0600070205080204" pitchFamily="34" charset="-128"/>
              </a:rPr>
              <a:t>Every child has the right to rest, relax, play and to take part in cultural and creative activities.</a:t>
            </a:r>
          </a:p>
          <a:p>
            <a:pPr marL="0" marR="0" lvl="0" indent="0">
              <a:lnSpc>
                <a:spcPct val="107000"/>
              </a:lnSpc>
              <a:spcBef>
                <a:spcPts val="0"/>
              </a:spcBef>
              <a:spcAft>
                <a:spcPts val="800"/>
              </a:spcAft>
              <a:buClr>
                <a:srgbClr val="FF2D7B"/>
              </a:buClr>
              <a:buFont typeface="Arial" panose="020B0604020202020204" pitchFamily="34" charset="0"/>
              <a:buNone/>
            </a:pPr>
            <a:endParaRPr lang="en-US" sz="1800" i="1"/>
          </a:p>
          <a:p>
            <a:pPr marL="0" marR="0" lvl="0" indent="0">
              <a:lnSpc>
                <a:spcPct val="107000"/>
              </a:lnSpc>
              <a:spcBef>
                <a:spcPts val="0"/>
              </a:spcBef>
              <a:spcAft>
                <a:spcPts val="800"/>
              </a:spcAft>
              <a:buClr>
                <a:srgbClr val="FF2D7B"/>
              </a:buClr>
              <a:buFont typeface="Arial" panose="020B0604020202020204" pitchFamily="34" charset="0"/>
              <a:buNone/>
            </a:pPr>
            <a:endParaRPr lang="en-US" sz="1800" i="1">
              <a:solidFill>
                <a:schemeClr val="bg1"/>
              </a:solidFill>
              <a:latin typeface="Fuse V.2 Display" panose="00000500000000000000" pitchFamily="50" charset="0"/>
              <a:ea typeface="MS PGothic" panose="020B0600070205080204" pitchFamily="34" charset="-128"/>
            </a:endParaRPr>
          </a:p>
          <a:p>
            <a:pPr marL="0" marR="0" lvl="0" indent="0" algn="l" defTabSz="914400" rtl="0" eaLnBrk="1" fontAlgn="auto" latinLnBrk="0" hangingPunct="1">
              <a:lnSpc>
                <a:spcPct val="107000"/>
              </a:lnSpc>
              <a:spcBef>
                <a:spcPts val="0"/>
              </a:spcBef>
              <a:spcAft>
                <a:spcPts val="800"/>
              </a:spcAft>
              <a:buClr>
                <a:srgbClr val="FF2D7B"/>
              </a:buClr>
              <a:buSzTx/>
              <a:buFont typeface="Arial" panose="020B0604020202020204" pitchFamily="34" charset="0"/>
              <a:buNone/>
              <a:tabLst/>
              <a:defRPr/>
            </a:pPr>
            <a:r>
              <a:rPr lang="en-US" sz="1800" i="1"/>
              <a:t>Once pupils have identified rights that are difficult for the Elan and the children in </a:t>
            </a:r>
            <a:r>
              <a:rPr lang="en-US" sz="1800" i="1" err="1"/>
              <a:t>Za’atari</a:t>
            </a:r>
            <a:r>
              <a:rPr lang="en-US" sz="1800" i="1"/>
              <a:t> camp to access, move on to the next slide, which provides a rights recap.</a:t>
            </a:r>
            <a:endParaRPr lang="en-GB" sz="1800"/>
          </a:p>
          <a:p>
            <a:pPr marL="0" marR="0" lvl="0" indent="0">
              <a:lnSpc>
                <a:spcPct val="107000"/>
              </a:lnSpc>
              <a:spcBef>
                <a:spcPts val="0"/>
              </a:spcBef>
              <a:spcAft>
                <a:spcPts val="800"/>
              </a:spcAft>
              <a:buClr>
                <a:srgbClr val="FF2D7B"/>
              </a:buClr>
              <a:buFont typeface="Arial" panose="020B0604020202020204" pitchFamily="34" charset="0"/>
              <a:buNone/>
            </a:pPr>
            <a:endParaRPr lang="en-US" sz="1800">
              <a:solidFill>
                <a:schemeClr val="bg1"/>
              </a:solidFill>
              <a:latin typeface="Fuse V.2 Display" panose="00000500000000000000" pitchFamily="50" charset="0"/>
              <a:ea typeface="MS PGothic" panose="020B0600070205080204" pitchFamily="34" charset="-128"/>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Additional discussion questions for adaptation: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What did you learn </a:t>
            </a:r>
            <a:r>
              <a:rPr lang="en-US" sz="1800">
                <a:effectLst/>
                <a:latin typeface="Calibri" panose="020F0502020204030204" pitchFamily="34" charset="0"/>
                <a:ea typeface="Calibri" panose="020F0502020204030204" pitchFamily="34" charset="0"/>
                <a:cs typeface="Times New Roman" panose="02020603050405020304" pitchFamily="18" charset="0"/>
              </a:rPr>
              <a:t>from Elan</a:t>
            </a:r>
          </a:p>
          <a:p>
            <a:pPr marL="342900" marR="0" lvl="0" indent="-342900">
              <a:lnSpc>
                <a:spcPct val="107000"/>
              </a:lnSpc>
              <a:spcBef>
                <a:spcPts val="0"/>
              </a:spcBef>
              <a:spcAft>
                <a:spcPts val="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Who else supports UNICEF at Za’atar refugee camp implement the programs to help children with disabilities?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What did you learn about </a:t>
            </a:r>
            <a:r>
              <a:rPr lang="en-GB" sz="1800" err="1">
                <a:effectLst/>
                <a:latin typeface="Calibri" panose="020F0502020204030204" pitchFamily="34" charset="0"/>
                <a:ea typeface="Calibri" panose="020F0502020204030204" pitchFamily="34" charset="0"/>
                <a:cs typeface="Times New Roman" panose="02020603050405020304" pitchFamily="18" charset="0"/>
              </a:rPr>
              <a:t>Za’atari</a:t>
            </a:r>
            <a:r>
              <a:rPr lang="en-GB" sz="1800">
                <a:effectLst/>
                <a:latin typeface="Calibri" panose="020F0502020204030204" pitchFamily="34" charset="0"/>
                <a:ea typeface="Calibri" panose="020F0502020204030204" pitchFamily="34" charset="0"/>
                <a:cs typeface="Times New Roman" panose="02020603050405020304" pitchFamily="18" charset="0"/>
              </a:rPr>
              <a:t> refugee camp and the people who live there?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Why did Alex visit Za’atar refugee camp?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What did you learn about UNICEF’s work in helping children who are disabled?</a:t>
            </a:r>
          </a:p>
          <a:p>
            <a:pPr marL="342900" marR="0" lvl="0" indent="-342900">
              <a:lnSpc>
                <a:spcPct val="107000"/>
              </a:lnSpc>
              <a:spcBef>
                <a:spcPts val="0"/>
              </a:spcBef>
              <a:spcAft>
                <a:spcPts val="800"/>
              </a:spcAft>
              <a:buFont typeface="Calibri" panose="020F0502020204030204" pitchFamily="34" charset="0"/>
              <a:buChar cha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eaLnBrk="1" fontAlgn="auto" hangingPunct="1">
              <a:spcBef>
                <a:spcPts val="0"/>
              </a:spcBef>
              <a:spcAft>
                <a:spcPts val="0"/>
              </a:spcAft>
              <a:buFont typeface="Arial" panose="020B0604020202020204" pitchFamily="34" charset="0"/>
              <a:buNone/>
              <a:defRPr/>
            </a:pPr>
            <a:endParaRPr lang="en-US" sz="1800" i="1"/>
          </a:p>
          <a:p>
            <a:pPr eaLnBrk="1" fontAlgn="auto" hangingPunct="1">
              <a:spcBef>
                <a:spcPts val="0"/>
              </a:spcBef>
              <a:spcAft>
                <a:spcPts val="0"/>
              </a:spcAft>
              <a:defRPr/>
            </a:pPr>
            <a:r>
              <a:rPr lang="en-GB" sz="1800"/>
              <a:t> </a:t>
            </a:r>
          </a:p>
          <a:p>
            <a:pPr eaLnBrk="1" fontAlgn="auto" hangingPunct="1">
              <a:spcBef>
                <a:spcPts val="0"/>
              </a:spcBef>
              <a:spcAft>
                <a:spcPts val="0"/>
              </a:spcAft>
              <a:defRPr/>
            </a:pPr>
            <a:endParaRPr lang="en-GB" sz="1800"/>
          </a:p>
          <a:p>
            <a:pPr eaLnBrk="1" fontAlgn="auto" hangingPunct="1">
              <a:spcBef>
                <a:spcPts val="0"/>
              </a:spcBef>
              <a:spcAft>
                <a:spcPts val="0"/>
              </a:spcAft>
              <a:defRPr/>
            </a:pPr>
            <a:endParaRPr lang="en-US" sz="1800"/>
          </a:p>
          <a:p>
            <a:pPr marL="342900" marR="0" lvl="0" indent="-342900">
              <a:lnSpc>
                <a:spcPct val="107000"/>
              </a:lnSpc>
              <a:spcBef>
                <a:spcPts val="0"/>
              </a:spcBef>
              <a:spcAft>
                <a:spcPts val="800"/>
              </a:spcAft>
              <a:buFont typeface="Calibri" panose="020F050202020403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5</a:t>
            </a:fld>
            <a:endParaRPr lang="en-GB"/>
          </a:p>
        </p:txBody>
      </p:sp>
    </p:spTree>
    <p:extLst>
      <p:ext uri="{BB962C8B-B14F-4D97-AF65-F5344CB8AC3E}">
        <p14:creationId xmlns:p14="http://schemas.microsoft.com/office/powerpoint/2010/main" val="236682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i="0">
                <a:effectLst/>
                <a:latin typeface="Calibri" panose="020F0502020204030204" pitchFamily="34" charset="0"/>
                <a:ea typeface="Calibri" panose="020F0502020204030204" pitchFamily="34" charset="0"/>
                <a:cs typeface="Times New Roman" panose="02020603050405020304" pitchFamily="18" charset="0"/>
              </a:rPr>
              <a:t>Review Articles 2, 22 and 24 from the CRC </a:t>
            </a:r>
            <a:r>
              <a:rPr lang="en-GB" sz="1800" i="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using the short child-friendly CRC version of articles, and discuss:</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GB" sz="1800" i="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GB" sz="1800" i="0">
                <a:effectLst/>
                <a:latin typeface="Calibri" panose="020F0502020204030204" pitchFamily="34" charset="0"/>
                <a:ea typeface="Calibri" panose="020F0502020204030204" pitchFamily="34" charset="0"/>
                <a:cs typeface="Times New Roman" panose="02020603050405020304" pitchFamily="18" charset="0"/>
              </a:rPr>
              <a:t>What do these rights mean to you?</a:t>
            </a:r>
          </a:p>
          <a:p>
            <a:pPr marL="285750" marR="0" indent="-285750">
              <a:spcBef>
                <a:spcPts val="0"/>
              </a:spcBef>
              <a:spcAft>
                <a:spcPts val="0"/>
              </a:spcAft>
              <a:buFont typeface="Arial" panose="020B0604020202020204" pitchFamily="34" charset="0"/>
              <a:buChar char="•"/>
            </a:pPr>
            <a:r>
              <a:rPr lang="en-GB" sz="1800" i="0">
                <a:effectLst/>
                <a:latin typeface="Calibri" panose="020F0502020204030204" pitchFamily="34" charset="0"/>
                <a:ea typeface="Calibri" panose="020F0502020204030204" pitchFamily="34" charset="0"/>
                <a:cs typeface="Times New Roman" panose="02020603050405020304" pitchFamily="18" charset="0"/>
              </a:rPr>
              <a:t>Why is it important that every child around the world has access to these rights?</a:t>
            </a: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6</a:t>
            </a:fld>
            <a:endParaRPr lang="en-GB"/>
          </a:p>
        </p:txBody>
      </p:sp>
    </p:spTree>
    <p:extLst>
      <p:ext uri="{BB962C8B-B14F-4D97-AF65-F5344CB8AC3E}">
        <p14:creationId xmlns:p14="http://schemas.microsoft.com/office/powerpoint/2010/main" val="80881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Explain that in the activity we are going to think about inclusion - that every child has the right to play. This includes all children, no matter where they come from, and no matter what abilities they have. To be inclusive, we should focus on what every child can do, rather than thinking about what a child cannot do.  </a:t>
            </a:r>
          </a:p>
          <a:p>
            <a:pPr marL="0" marR="0">
              <a:spcBef>
                <a:spcPts val="0"/>
              </a:spcBef>
              <a:spcAft>
                <a:spcPts val="0"/>
              </a:spcAft>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Ask: Has anyone in the group ever played the ”Human Mobile Phone” game? </a:t>
            </a:r>
            <a:r>
              <a:rPr lang="en-US" sz="1800">
                <a:effectLst/>
                <a:latin typeface="Calibri" panose="020F0502020204030204" pitchFamily="34" charset="0"/>
                <a:ea typeface="Calibri" panose="020F0502020204030204" pitchFamily="34" charset="0"/>
                <a:cs typeface="Times New Roman" panose="02020603050405020304" pitchFamily="18" charset="0"/>
              </a:rPr>
              <a:t>(versions of this game are sometimes called </a:t>
            </a:r>
            <a:r>
              <a:rPr lang="en-US" sz="2800" b="0" i="0">
                <a:solidFill>
                  <a:srgbClr val="040C28"/>
                </a:solidFill>
                <a:effectLst/>
                <a:latin typeface="Google Sans"/>
              </a:rPr>
              <a:t>whisper down the lane, broken telephone, operator, grapevine, pass the message</a:t>
            </a:r>
            <a:r>
              <a:rPr lang="en-US" sz="1800">
                <a:effectLst/>
                <a:latin typeface="Calibri" panose="020F0502020204030204" pitchFamily="34" charset="0"/>
                <a:ea typeface="Calibri" panose="020F0502020204030204" pitchFamily="34" charset="0"/>
                <a:cs typeface="Times New Roman" panose="02020603050405020304" pitchFamily="18" charset="0"/>
              </a:rPr>
              <a:t> or </a:t>
            </a:r>
            <a:r>
              <a:rPr lang="en-US" sz="1800" err="1">
                <a:effectLst/>
                <a:latin typeface="Calibri" panose="020F0502020204030204" pitchFamily="34" charset="0"/>
                <a:ea typeface="Calibri" panose="020F0502020204030204" pitchFamily="34" charset="0"/>
                <a:cs typeface="Times New Roman" panose="02020603050405020304" pitchFamily="18" charset="0"/>
              </a:rPr>
              <a:t>telestrations</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Calibri" panose="020F0502020204030204" pitchFamily="34" charset="0"/>
                <a:ea typeface="Calibri" panose="020F0502020204030204" pitchFamily="34" charset="0"/>
                <a:cs typeface="Times New Roman" panose="02020603050405020304" pitchFamily="18" charset="0"/>
              </a:rPr>
              <a:t>[Note: if there are pupils in your class who have vision or hearing disability, you could skip the two comparative activities and complete this activity, by playing only the third version of the game which includes adaptations for both sight and hearing.]</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Explain that there are different ways to play this game, and that as a group, we are going to play it two different ways:</a:t>
            </a:r>
          </a:p>
          <a:p>
            <a:pPr marL="0" marR="0">
              <a:spcBef>
                <a:spcPts val="0"/>
              </a:spcBef>
              <a:spcAft>
                <a:spcPts val="0"/>
              </a:spcAft>
            </a:pPr>
            <a:endParaRPr lang="en-US" sz="1800" i="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The first time we’ll play it, we’ll all sit in a circle. I’ll whisper a word (or phrase) into the ear of the first person, and that person will whisper what they heard into the ear of the next person, until the message has made its way all the way around the circle. The last person will then say aloud what the message is that they heard. At the end, we’ll see how close the final message is to the original message.</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1">
                <a:effectLst/>
                <a:latin typeface="Calibri" panose="020F0502020204030204" pitchFamily="34" charset="0"/>
                <a:ea typeface="Calibri" panose="020F0502020204030204" pitchFamily="34" charset="0"/>
                <a:cs typeface="Times New Roman" panose="02020603050405020304" pitchFamily="18" charset="0"/>
              </a:rPr>
              <a:t>The second time we’ll play the game, we’ll not whisper any words, but instead, we’ll use paper to take turns drawing the word (or signing the word) and guessing what the word is. The first person will start with the given word and draw a picture of it (or sign it to the next person). The next person will guess what the picture (or sign is) is and write the word for the next person – who will draw or sign it in turn until the word reaches the last person.</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 the first version we played, we created a game that was inclusive of everyone who could hear. But what is someone in the class could not hear? The second version of the game showed us that we could play the same game in a different way, include everyone who could see and draw.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Is there a third way that you could play the game mixing the rules of the two games together so you could include other abilities that children might have, and make sure that all children were able to have their right to play? (</a:t>
            </a:r>
            <a:r>
              <a:rPr lang="en-US" sz="1800" err="1">
                <a:effectLst/>
                <a:latin typeface="Calibri" panose="020F0502020204030204" pitchFamily="34" charset="0"/>
                <a:ea typeface="Calibri" panose="020F0502020204030204" pitchFamily="34" charset="0"/>
                <a:cs typeface="Times New Roman" panose="02020603050405020304" pitchFamily="18" charset="0"/>
              </a:rPr>
              <a:t>ie</a:t>
            </a:r>
            <a:r>
              <a:rPr lang="en-US" sz="1800">
                <a:effectLst/>
                <a:latin typeface="Calibri" panose="020F0502020204030204" pitchFamily="34" charset="0"/>
                <a:ea typeface="Calibri" panose="020F0502020204030204" pitchFamily="34" charset="0"/>
                <a:cs typeface="Times New Roman" panose="02020603050405020304" pitchFamily="18" charset="0"/>
              </a:rPr>
              <a:t>. some children speak the word and some children act out the word)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26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i="1">
                <a:solidFill>
                  <a:srgbClr val="000000"/>
                </a:solidFill>
                <a:effectLst/>
                <a:latin typeface="Helvetica Neue" panose="02000503000000020004" pitchFamily="2" charset="0"/>
              </a:rPr>
              <a:t>Complete the lesson by showing children this video that explains the importance of mental health in protecting play. You can watch the video from the presentation or directly at…. </a:t>
            </a: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8</a:t>
            </a:fld>
            <a:endParaRPr lang="en-GB"/>
          </a:p>
        </p:txBody>
      </p:sp>
    </p:spTree>
    <p:extLst>
      <p:ext uri="{BB962C8B-B14F-4D97-AF65-F5344CB8AC3E}">
        <p14:creationId xmlns:p14="http://schemas.microsoft.com/office/powerpoint/2010/main" val="130212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Teacher Preparation: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Review and adapt discussion questions, review and adapt the Syrian game ‘</a:t>
            </a:r>
            <a:r>
              <a:rPr lang="en-US" sz="1200" err="1">
                <a:effectLst/>
                <a:latin typeface="Calibri" panose="020F0502020204030204" pitchFamily="34" charset="0"/>
                <a:ea typeface="Calibri" panose="020F0502020204030204" pitchFamily="34" charset="0"/>
                <a:cs typeface="Times New Roman" panose="02020603050405020304" pitchFamily="18" charset="0"/>
              </a:rPr>
              <a:t>hajlah</a:t>
            </a:r>
            <a:r>
              <a:rPr lang="en-US" sz="1200">
                <a:effectLst/>
                <a:latin typeface="Calibri" panose="020F0502020204030204" pitchFamily="34" charset="0"/>
                <a:ea typeface="Calibri" panose="020F0502020204030204" pitchFamily="34" charset="0"/>
                <a:cs typeface="Times New Roman" panose="02020603050405020304" pitchFamily="18" charset="0"/>
              </a:rPr>
              <a:t>’ for your class, preview the closing play and mental health video.</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87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Building on the activity from the Soccer Aid Academy Lesson 1, introduce that it’s not only important for all children to play because it is their </a:t>
            </a:r>
            <a:r>
              <a:rPr lang="en-GB" sz="1200" i="1"/>
              <a:t>right to play. It’s also important to play because play is good for our health and our growth as children – especially our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t>Use the questions on the following slide as prompts to begin a conversation about play and mental health.</a:t>
            </a:r>
            <a:endParaRPr lang="en-GB" sz="1200"/>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260B2D-0714-4CA1-886B-6A18FC5D93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73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14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27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45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46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44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59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146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0768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A blue and black logo&#10;&#10;Description automatically generated">
            <a:extLst>
              <a:ext uri="{FF2B5EF4-FFF2-40B4-BE49-F238E27FC236}">
                <a16:creationId xmlns:a16="http://schemas.microsoft.com/office/drawing/2014/main" id="{71CC77B1-F94D-530F-22E3-8E5C11A0366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08424"/>
      </p:ext>
    </p:extLst>
  </p:cSld>
  <p:clrMap bg1="lt1" tx1="dk1" bg2="lt2" tx2="dk2" accent1="accent1" accent2="accent2" accent3="accent3" accent4="accent4" accent5="accent5" accent6="accent6" hlink="hlink" folHlink="folHlink"/>
  <p:sldLayoutIdLst>
    <p:sldLayoutId id="2147483662"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3" descr="A blue and black background&#10;&#10;Description automatically generated">
            <a:extLst>
              <a:ext uri="{FF2B5EF4-FFF2-40B4-BE49-F238E27FC236}">
                <a16:creationId xmlns:a16="http://schemas.microsoft.com/office/drawing/2014/main" id="{8EACE279-B3F3-0A30-C180-5828974467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373640"/>
      </p:ext>
    </p:extLst>
  </p:cSld>
  <p:clrMap bg1="lt1" tx1="dk1" bg2="lt2" tx2="dk2" accent1="accent1" accent2="accent2" accent3="accent3" accent4="accent4" accent5="accent5" accent6="accent6" hlink="hlink" folHlink="folHlink"/>
  <p:sldLayoutIdLst>
    <p:sldLayoutId id="2147483664"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A close-up of a logo&#10;&#10;Description automatically generated">
            <a:extLst>
              <a:ext uri="{FF2B5EF4-FFF2-40B4-BE49-F238E27FC236}">
                <a16:creationId xmlns:a16="http://schemas.microsoft.com/office/drawing/2014/main" id="{ACEAE4FF-A589-C653-6C91-F1CE2F856F0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85914"/>
      </p:ext>
    </p:extLst>
  </p:cSld>
  <p:clrMap bg1="lt1" tx1="dk1" bg2="lt2" tx2="dk2" accent1="accent1" accent2="accent2" accent3="accent3" accent4="accent4" accent5="accent5" accent6="accent6" hlink="hlink" folHlink="folHlink"/>
  <p:sldLayoutIdLst>
    <p:sldLayoutId id="2147483666"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8" descr="A blue and black background with a blue globe&#10;&#10;Description automatically generated">
            <a:extLst>
              <a:ext uri="{FF2B5EF4-FFF2-40B4-BE49-F238E27FC236}">
                <a16:creationId xmlns:a16="http://schemas.microsoft.com/office/drawing/2014/main" id="{31C9D233-8E8B-003E-105C-8E1A569A60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075699"/>
      </p:ext>
    </p:extLst>
  </p:cSld>
  <p:clrMap bg1="lt1" tx1="dk1" bg2="lt2" tx2="dk2" accent1="accent1" accent2="accent2" accent3="accent3" accent4="accent4" accent5="accent5" accent6="accent6" hlink="hlink" folHlink="folHlink"/>
  <p:sldLayoutIdLst>
    <p:sldLayoutId id="2147483668"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4" descr="A group of children playing in the desert&#10;&#10;Description automatically generated">
            <a:extLst>
              <a:ext uri="{FF2B5EF4-FFF2-40B4-BE49-F238E27FC236}">
                <a16:creationId xmlns:a16="http://schemas.microsoft.com/office/drawing/2014/main" id="{91BF80F3-7F7C-5DC5-7793-66CED27679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595" r="282" b="14694"/>
          <a:stretch>
            <a:fillRect/>
          </a:stretch>
        </p:blipFill>
        <p:spPr bwMode="auto">
          <a:xfrm>
            <a:off x="0" y="0"/>
            <a:ext cx="122533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4A3A790-1591-5F43-4D08-F08B6B8C39AE}"/>
              </a:ext>
            </a:extLst>
          </p:cNvPr>
          <p:cNvSpPr/>
          <p:nvPr userDrawn="1"/>
        </p:nvSpPr>
        <p:spPr>
          <a:xfrm>
            <a:off x="160867" y="5780618"/>
            <a:ext cx="3583517" cy="941916"/>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629" name="TextBox 10">
            <a:extLst>
              <a:ext uri="{FF2B5EF4-FFF2-40B4-BE49-F238E27FC236}">
                <a16:creationId xmlns:a16="http://schemas.microsoft.com/office/drawing/2014/main" id="{307A8681-868A-565F-A2EA-0CC503B1CBF2}"/>
              </a:ext>
            </a:extLst>
          </p:cNvPr>
          <p:cNvSpPr txBox="1">
            <a:spLocks noChangeArrowheads="1"/>
          </p:cNvSpPr>
          <p:nvPr userDrawn="1"/>
        </p:nvSpPr>
        <p:spPr bwMode="auto">
          <a:xfrm>
            <a:off x="160867" y="5797551"/>
            <a:ext cx="3644900" cy="912814"/>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GB" altLang="en-US" sz="1333">
                <a:solidFill>
                  <a:schemeClr val="bg1"/>
                </a:solidFill>
                <a:latin typeface="Univers LT Pro 45 Light" panose="020B0403020202020204" pitchFamily="34" charset="0"/>
              </a:rPr>
              <a:t>Khadija, 9, plays with her classmates at her community-based education class supported in Bagh-e-Jalal village, Daikundi province, central Afghanistan.</a:t>
            </a:r>
            <a:endParaRPr lang="en-GB" altLang="en-US" sz="1600">
              <a:solidFill>
                <a:schemeClr val="bg1"/>
              </a:solidFill>
              <a:latin typeface="Univers LT Pro 45 Light" panose="020B0403020202020204" pitchFamily="34" charset="0"/>
            </a:endParaRPr>
          </a:p>
        </p:txBody>
      </p:sp>
      <p:pic>
        <p:nvPicPr>
          <p:cNvPr id="19461" name="Picture 10" descr="A black background with white text&#10;&#10;Description automatically generated">
            <a:extLst>
              <a:ext uri="{FF2B5EF4-FFF2-40B4-BE49-F238E27FC236}">
                <a16:creationId xmlns:a16="http://schemas.microsoft.com/office/drawing/2014/main" id="{51BB8967-597D-1C18-B336-1F3136EC7C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48801" y="294218"/>
            <a:ext cx="2546351" cy="6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517C9C28-996B-E0FD-071A-0CED67703366}"/>
              </a:ext>
            </a:extLst>
          </p:cNvPr>
          <p:cNvSpPr txBox="1">
            <a:spLocks noChangeArrowheads="1"/>
          </p:cNvSpPr>
          <p:nvPr userDrawn="1"/>
        </p:nvSpPr>
        <p:spPr bwMode="auto">
          <a:xfrm rot="5400000">
            <a:off x="10779126" y="5369771"/>
            <a:ext cx="2719916" cy="25654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800">
                <a:solidFill>
                  <a:schemeClr val="bg1"/>
                </a:solidFill>
                <a:latin typeface="Univers LT Pro 45 Light" panose="020B0403020202020204" pitchFamily="34" charset="77"/>
              </a:rPr>
              <a:t>©</a:t>
            </a:r>
            <a:r>
              <a:rPr lang="en-GB" altLang="en-US" sz="1067">
                <a:solidFill>
                  <a:srgbClr val="474747"/>
                </a:solidFill>
                <a:latin typeface="Montserrat" pitchFamily="2" charset="77"/>
              </a:rPr>
              <a:t> </a:t>
            </a:r>
            <a:r>
              <a:rPr lang="en-GB" altLang="en-US" sz="800">
                <a:solidFill>
                  <a:schemeClr val="bg1"/>
                </a:solidFill>
                <a:latin typeface="Univers LT Pro 45 Light" panose="020B0403020202020204" pitchFamily="34" charset="77"/>
              </a:rPr>
              <a:t>UNICEF/Musadiq</a:t>
            </a:r>
            <a:endParaRPr lang="en-US" altLang="en-US" sz="80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2389029206"/>
      </p:ext>
    </p:extLst>
  </p:cSld>
  <p:clrMap bg1="lt1" tx1="dk1" bg2="lt2" tx2="dk2" accent1="accent1" accent2="accent2" accent3="accent3" accent4="accent4" accent5="accent5" accent6="accent6" hlink="hlink" folHlink="folHlink"/>
  <p:sldLayoutIdLst>
    <p:sldLayoutId id="2147483670"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descr="A close-up of a logo&#10;&#10;Description automatically generated">
            <a:extLst>
              <a:ext uri="{FF2B5EF4-FFF2-40B4-BE49-F238E27FC236}">
                <a16:creationId xmlns:a16="http://schemas.microsoft.com/office/drawing/2014/main" id="{490708E5-C941-E31F-7EFD-DCD06856921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Kuhatjiua and Nopoo wearing pink football bibs, standing in front of a football goal holding a Soccer Aid for UNICEF football.">
            <a:extLst>
              <a:ext uri="{FF2B5EF4-FFF2-40B4-BE49-F238E27FC236}">
                <a16:creationId xmlns:a16="http://schemas.microsoft.com/office/drawing/2014/main" id="{CA069669-81C9-E44E-4B54-027BF7EE8FF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21895" t="-323" r="19524" b="1024"/>
          <a:stretch>
            <a:fillRect/>
          </a:stretch>
        </p:blipFill>
        <p:spPr bwMode="auto">
          <a:xfrm>
            <a:off x="-61384" y="-69851"/>
            <a:ext cx="6157384" cy="694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98CF3CA-B3F0-BEFC-16E4-97701483CE04}"/>
              </a:ext>
            </a:extLst>
          </p:cNvPr>
          <p:cNvSpPr/>
          <p:nvPr userDrawn="1"/>
        </p:nvSpPr>
        <p:spPr>
          <a:xfrm>
            <a:off x="279400" y="222251"/>
            <a:ext cx="4893733" cy="738716"/>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605" name="TextBox 5" descr="Kuhatjiua and Nopoo ">
            <a:extLst>
              <a:ext uri="{FF2B5EF4-FFF2-40B4-BE49-F238E27FC236}">
                <a16:creationId xmlns:a16="http://schemas.microsoft.com/office/drawing/2014/main" id="{B9C63C60-CF01-3D6C-6752-09276A156E1A}"/>
              </a:ext>
            </a:extLst>
          </p:cNvPr>
          <p:cNvSpPr txBox="1">
            <a:spLocks noChangeArrowheads="1"/>
          </p:cNvSpPr>
          <p:nvPr userDrawn="1"/>
        </p:nvSpPr>
        <p:spPr bwMode="auto">
          <a:xfrm>
            <a:off x="258233" y="222251"/>
            <a:ext cx="5530851" cy="707694"/>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sz="1333">
                <a:solidFill>
                  <a:schemeClr val="bg1"/>
                </a:solidFill>
                <a:latin typeface="Univers LT Pro 45 Light" panose="020B0403020202020204" pitchFamily="34" charset="0"/>
              </a:rPr>
              <a:t>Kuhatjiua and Nopoo take part in Galz and Goals, a partnership between the Namibia Football Association and UNICEF, that empowers girls through sport. </a:t>
            </a:r>
          </a:p>
        </p:txBody>
      </p:sp>
      <p:sp>
        <p:nvSpPr>
          <p:cNvPr id="12294" name="TextBox 6">
            <a:extLst>
              <a:ext uri="{FF2B5EF4-FFF2-40B4-BE49-F238E27FC236}">
                <a16:creationId xmlns:a16="http://schemas.microsoft.com/office/drawing/2014/main" id="{DE254A13-C0C9-A608-F13F-0911CB2F43AF}"/>
              </a:ext>
            </a:extLst>
          </p:cNvPr>
          <p:cNvSpPr txBox="1">
            <a:spLocks noChangeArrowheads="1"/>
          </p:cNvSpPr>
          <p:nvPr userDrawn="1"/>
        </p:nvSpPr>
        <p:spPr bwMode="auto">
          <a:xfrm rot="5400000">
            <a:off x="-1297517" y="5390320"/>
            <a:ext cx="2719916" cy="215444"/>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800">
                <a:solidFill>
                  <a:schemeClr val="bg1"/>
                </a:solidFill>
                <a:latin typeface="Univers LT Pro 45 Light" panose="020B0403020202020204" pitchFamily="34" charset="77"/>
              </a:rPr>
              <a:t>©UNICEF/Mette</a:t>
            </a:r>
            <a:endParaRPr lang="en-US" altLang="en-US" sz="80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651407032"/>
      </p:ext>
    </p:extLst>
  </p:cSld>
  <p:clrMap bg1="lt1" tx1="dk1" bg2="lt2" tx2="dk2" accent1="accent1" accent2="accent2" accent3="accent3" accent4="accent4" accent5="accent5" accent6="accent6" hlink="hlink" folHlink="folHlink"/>
  <p:sldLayoutIdLst>
    <p:sldLayoutId id="2147483672"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A group of girls running in a crowd&#10;&#10;Description automatically generated">
            <a:extLst>
              <a:ext uri="{FF2B5EF4-FFF2-40B4-BE49-F238E27FC236}">
                <a16:creationId xmlns:a16="http://schemas.microsoft.com/office/drawing/2014/main" id="{65FFD2D8-A176-7723-6699-69FC6DEC0B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17" y="-846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E0713AA-68C5-7D4D-B5B7-A2890C79C801}"/>
              </a:ext>
            </a:extLst>
          </p:cNvPr>
          <p:cNvSpPr/>
          <p:nvPr userDrawn="1"/>
        </p:nvSpPr>
        <p:spPr>
          <a:xfrm>
            <a:off x="9093201" y="107951"/>
            <a:ext cx="3035300" cy="1149349"/>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 name="TextBox 10">
            <a:extLst>
              <a:ext uri="{FF2B5EF4-FFF2-40B4-BE49-F238E27FC236}">
                <a16:creationId xmlns:a16="http://schemas.microsoft.com/office/drawing/2014/main" id="{2C682CAB-0BD1-7A5A-4955-9EFFA176FBBC}"/>
              </a:ext>
            </a:extLst>
          </p:cNvPr>
          <p:cNvSpPr txBox="1">
            <a:spLocks noChangeArrowheads="1"/>
          </p:cNvSpPr>
          <p:nvPr userDrawn="1"/>
        </p:nvSpPr>
        <p:spPr bwMode="auto">
          <a:xfrm>
            <a:off x="9093200" y="116418"/>
            <a:ext cx="3067051" cy="111793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sz="1333">
                <a:solidFill>
                  <a:schemeClr val="bg1"/>
                </a:solidFill>
                <a:latin typeface="Univers LT Pro 45 Light" panose="020B0403020202020204" pitchFamily="34" charset="77"/>
              </a:rPr>
              <a:t>Young girls competing in a sack race game during the World Children's Day celebration by UNICEF and local partners in Mone Koe, Northern Shan State, Myanmar. </a:t>
            </a:r>
            <a:endParaRPr lang="en-GB" altLang="en-US" sz="1600">
              <a:solidFill>
                <a:schemeClr val="bg1"/>
              </a:solidFill>
              <a:latin typeface="Univers LT Pro 45 Light" panose="020B0403020202020204" pitchFamily="34" charset="77"/>
            </a:endParaRPr>
          </a:p>
        </p:txBody>
      </p:sp>
      <p:sp>
        <p:nvSpPr>
          <p:cNvPr id="2053" name="TextBox 1">
            <a:extLst>
              <a:ext uri="{FF2B5EF4-FFF2-40B4-BE49-F238E27FC236}">
                <a16:creationId xmlns:a16="http://schemas.microsoft.com/office/drawing/2014/main" id="{3B009C52-152A-EB75-80EB-60556FB21952}"/>
              </a:ext>
            </a:extLst>
          </p:cNvPr>
          <p:cNvSpPr txBox="1">
            <a:spLocks noChangeArrowheads="1"/>
          </p:cNvSpPr>
          <p:nvPr userDrawn="1"/>
        </p:nvSpPr>
        <p:spPr bwMode="auto">
          <a:xfrm rot="5400000">
            <a:off x="-1231900" y="1246944"/>
            <a:ext cx="2709333" cy="215444"/>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sz="800">
                <a:solidFill>
                  <a:schemeClr val="bg1"/>
                </a:solidFill>
                <a:latin typeface="Univers LT Pro 45 Light" panose="020B0403020202020204" pitchFamily="34" charset="77"/>
              </a:rPr>
              <a:t>© UNICEF/Zar Mon</a:t>
            </a:r>
          </a:p>
        </p:txBody>
      </p:sp>
      <p:pic>
        <p:nvPicPr>
          <p:cNvPr id="2054" name="Picture 7" descr="A black background with white text&#10;&#10;Description automatically generated">
            <a:extLst>
              <a:ext uri="{FF2B5EF4-FFF2-40B4-BE49-F238E27FC236}">
                <a16:creationId xmlns:a16="http://schemas.microsoft.com/office/drawing/2014/main" id="{1A1EE63A-43D0-00AE-45C0-38FF27620CD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74718" y="5903384"/>
            <a:ext cx="24680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860826"/>
      </p:ext>
    </p:extLst>
  </p:cSld>
  <p:clrMap bg1="lt1" tx1="dk1" bg2="lt2" tx2="dk2" accent1="accent1" accent2="accent2" accent3="accent3" accent4="accent4" accent5="accent5" accent6="accent6" hlink="hlink" folHlink="folHlink"/>
  <p:sldLayoutIdLst>
    <p:sldLayoutId id="2147483674"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Picture 2" descr="A child in blue shirt holding a bubble wand and a bottle&#10;&#10;Description automatically generated">
            <a:extLst>
              <a:ext uri="{FF2B5EF4-FFF2-40B4-BE49-F238E27FC236}">
                <a16:creationId xmlns:a16="http://schemas.microsoft.com/office/drawing/2014/main" id="{CEF955D7-6D25-B003-DCB8-2963FF47581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4803" r="336" b="1113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E3CA845-C301-0FC9-731B-9AC07CD13AE0}"/>
              </a:ext>
            </a:extLst>
          </p:cNvPr>
          <p:cNvSpPr/>
          <p:nvPr userDrawn="1"/>
        </p:nvSpPr>
        <p:spPr>
          <a:xfrm>
            <a:off x="8151285" y="5575301"/>
            <a:ext cx="3896783" cy="1149351"/>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629" name="TextBox 10">
            <a:extLst>
              <a:ext uri="{FF2B5EF4-FFF2-40B4-BE49-F238E27FC236}">
                <a16:creationId xmlns:a16="http://schemas.microsoft.com/office/drawing/2014/main" id="{32191E6C-6D16-4CB8-2777-F1E0CDF50C19}"/>
              </a:ext>
            </a:extLst>
          </p:cNvPr>
          <p:cNvSpPr txBox="1">
            <a:spLocks noChangeArrowheads="1"/>
          </p:cNvSpPr>
          <p:nvPr userDrawn="1"/>
        </p:nvSpPr>
        <p:spPr bwMode="auto">
          <a:xfrm>
            <a:off x="8117418" y="5575301"/>
            <a:ext cx="3964516" cy="111793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1333">
                <a:solidFill>
                  <a:schemeClr val="bg1"/>
                </a:solidFill>
                <a:latin typeface="Univers LT Pro 45 Light" panose="020B0403020202020204" pitchFamily="34" charset="0"/>
              </a:rPr>
              <a:t>Ehsan, 7, from Shaheed Benazirabad, Sindh, happily plays with toys from his psycho-social kit. With DP World and UNICEF's help, children like Ehsan receive professional counselling and support, aiding in their healing and wellbeing.</a:t>
            </a:r>
            <a:endParaRPr lang="en-GB" altLang="en-US" sz="1600">
              <a:solidFill>
                <a:schemeClr val="bg1"/>
              </a:solidFill>
              <a:latin typeface="Univers LT Pro 45 Light" panose="020B0403020202020204" pitchFamily="34" charset="0"/>
            </a:endParaRPr>
          </a:p>
        </p:txBody>
      </p:sp>
      <p:sp>
        <p:nvSpPr>
          <p:cNvPr id="46086" name="TextBox 5">
            <a:extLst>
              <a:ext uri="{FF2B5EF4-FFF2-40B4-BE49-F238E27FC236}">
                <a16:creationId xmlns:a16="http://schemas.microsoft.com/office/drawing/2014/main" id="{99F11C17-1C0B-8C6E-92BE-CE2E079EAA52}"/>
              </a:ext>
            </a:extLst>
          </p:cNvPr>
          <p:cNvSpPr txBox="1">
            <a:spLocks noChangeArrowheads="1"/>
          </p:cNvSpPr>
          <p:nvPr userDrawn="1"/>
        </p:nvSpPr>
        <p:spPr bwMode="auto">
          <a:xfrm rot="5400000">
            <a:off x="-1216025" y="5369771"/>
            <a:ext cx="2719916" cy="25654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800">
                <a:solidFill>
                  <a:schemeClr val="bg1"/>
                </a:solidFill>
                <a:latin typeface="Univers LT Pro 45 Light" panose="020B0403020202020204" pitchFamily="34" charset="77"/>
              </a:rPr>
              <a:t>©</a:t>
            </a:r>
            <a:r>
              <a:rPr lang="en-GB" altLang="en-US" sz="1067">
                <a:solidFill>
                  <a:srgbClr val="474747"/>
                </a:solidFill>
                <a:latin typeface="Montserrat" pitchFamily="2" charset="77"/>
              </a:rPr>
              <a:t> </a:t>
            </a:r>
            <a:r>
              <a:rPr lang="en-GB" altLang="en-US" sz="800">
                <a:solidFill>
                  <a:schemeClr val="bg1"/>
                </a:solidFill>
                <a:latin typeface="Univers LT Pro 45 Light" panose="020B0403020202020204" pitchFamily="34" charset="77"/>
              </a:rPr>
              <a:t>UNICEF/Hasnain</a:t>
            </a:r>
            <a:endParaRPr lang="en-US" altLang="en-US" sz="800">
              <a:solidFill>
                <a:schemeClr val="bg1"/>
              </a:solidFill>
              <a:latin typeface="Univers LT Pro 45 Light" panose="020B0403020202020204" pitchFamily="34" charset="77"/>
            </a:endParaRPr>
          </a:p>
        </p:txBody>
      </p:sp>
      <p:pic>
        <p:nvPicPr>
          <p:cNvPr id="18438" name="Picture 10" descr="A black background with white text&#10;&#10;Description automatically generated">
            <a:extLst>
              <a:ext uri="{FF2B5EF4-FFF2-40B4-BE49-F238E27FC236}">
                <a16:creationId xmlns:a16="http://schemas.microsoft.com/office/drawing/2014/main" id="{AEA92412-6101-CEBD-068F-2705726E170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57784" y="254000"/>
            <a:ext cx="2546349" cy="62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599711"/>
      </p:ext>
    </p:extLst>
  </p:cSld>
  <p:clrMap bg1="lt1" tx1="dk1" bg2="lt2" tx2="dk2" accent1="accent1" accent2="accent2" accent3="accent3" accent4="accent4" accent5="accent5" accent6="accent6" hlink="hlink" folHlink="folHlink"/>
  <p:sldLayoutIdLst>
    <p:sldLayoutId id="2147483676"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482" name="Picture 4" descr="A group of children playing football&#10;&#10;Description automatically generated">
            <a:extLst>
              <a:ext uri="{FF2B5EF4-FFF2-40B4-BE49-F238E27FC236}">
                <a16:creationId xmlns:a16="http://schemas.microsoft.com/office/drawing/2014/main" id="{ACFF6565-66B1-CC71-7E50-5AF0FA79D3A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111" t="14963" b="3970"/>
          <a:stretch>
            <a:fillRect/>
          </a:stretch>
        </p:blipFill>
        <p:spPr bwMode="auto">
          <a:xfrm>
            <a:off x="23285" y="0"/>
            <a:ext cx="121687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6AF409D-D27F-0D0B-FD59-FCCFE2297D7D}"/>
              </a:ext>
            </a:extLst>
          </p:cNvPr>
          <p:cNvSpPr/>
          <p:nvPr userDrawn="1"/>
        </p:nvSpPr>
        <p:spPr>
          <a:xfrm>
            <a:off x="160867" y="5780618"/>
            <a:ext cx="3583517" cy="941916"/>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629" name="TextBox 10">
            <a:extLst>
              <a:ext uri="{FF2B5EF4-FFF2-40B4-BE49-F238E27FC236}">
                <a16:creationId xmlns:a16="http://schemas.microsoft.com/office/drawing/2014/main" id="{D55961E1-C511-0D02-0AB6-6EBD5ADE1819}"/>
              </a:ext>
            </a:extLst>
          </p:cNvPr>
          <p:cNvSpPr txBox="1">
            <a:spLocks noChangeArrowheads="1"/>
          </p:cNvSpPr>
          <p:nvPr userDrawn="1"/>
        </p:nvSpPr>
        <p:spPr bwMode="auto">
          <a:xfrm>
            <a:off x="160867" y="5797551"/>
            <a:ext cx="3644900" cy="912814"/>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GB" altLang="en-US" sz="1333">
                <a:solidFill>
                  <a:schemeClr val="bg1"/>
                </a:solidFill>
                <a:latin typeface="Univers LT Pro 45 Light" panose="020B0403020202020204" pitchFamily="34" charset="0"/>
              </a:rPr>
              <a:t>Thach Thi Hong Mo, 5 years old, Khmer girl enjoys playing football with her friends at Long Phu Preschool, Long Phu District, Soc Trang Province, Viet Nam. </a:t>
            </a:r>
            <a:endParaRPr lang="en-GB" altLang="en-US" sz="1600">
              <a:solidFill>
                <a:schemeClr val="bg1"/>
              </a:solidFill>
              <a:latin typeface="Univers LT Pro 45 Light" panose="020B0403020202020204" pitchFamily="34" charset="0"/>
            </a:endParaRPr>
          </a:p>
        </p:txBody>
      </p:sp>
      <p:sp>
        <p:nvSpPr>
          <p:cNvPr id="9" name="TextBox 5">
            <a:extLst>
              <a:ext uri="{FF2B5EF4-FFF2-40B4-BE49-F238E27FC236}">
                <a16:creationId xmlns:a16="http://schemas.microsoft.com/office/drawing/2014/main" id="{5DF0758C-0D1B-1AEE-2E4B-109A374B3DC0}"/>
              </a:ext>
            </a:extLst>
          </p:cNvPr>
          <p:cNvSpPr txBox="1">
            <a:spLocks noChangeArrowheads="1"/>
          </p:cNvSpPr>
          <p:nvPr userDrawn="1"/>
        </p:nvSpPr>
        <p:spPr bwMode="auto">
          <a:xfrm rot="5400000">
            <a:off x="10664826" y="-340997"/>
            <a:ext cx="2719917" cy="25654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800">
                <a:solidFill>
                  <a:schemeClr val="bg1"/>
                </a:solidFill>
                <a:latin typeface="Univers LT Pro 45 Light" panose="020B0403020202020204" pitchFamily="34" charset="77"/>
              </a:rPr>
              <a:t>©</a:t>
            </a:r>
            <a:r>
              <a:rPr lang="en-GB" altLang="en-US" sz="1067">
                <a:solidFill>
                  <a:srgbClr val="474747"/>
                </a:solidFill>
                <a:latin typeface="Montserrat" pitchFamily="2" charset="77"/>
              </a:rPr>
              <a:t> </a:t>
            </a:r>
            <a:r>
              <a:rPr lang="en-GB" altLang="en-US" sz="800">
                <a:solidFill>
                  <a:schemeClr val="bg1"/>
                </a:solidFill>
                <a:latin typeface="Univers LT Pro 45 Light" panose="020B0403020202020204" pitchFamily="34" charset="77"/>
              </a:rPr>
              <a:t>UNICEF/Viet Hung</a:t>
            </a:r>
            <a:endParaRPr lang="en-US" altLang="en-US" sz="800">
              <a:solidFill>
                <a:schemeClr val="bg1"/>
              </a:solidFill>
              <a:latin typeface="Univers LT Pro 45 Light" panose="020B0403020202020204" pitchFamily="34" charset="77"/>
            </a:endParaRPr>
          </a:p>
        </p:txBody>
      </p:sp>
      <p:pic>
        <p:nvPicPr>
          <p:cNvPr id="20486" name="Picture 7" descr="A black background with white text&#10;&#10;Description automatically generated">
            <a:extLst>
              <a:ext uri="{FF2B5EF4-FFF2-40B4-BE49-F238E27FC236}">
                <a16:creationId xmlns:a16="http://schemas.microsoft.com/office/drawing/2014/main" id="{1329BE2D-4B5A-73A1-2B71-676FC90E1C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74718" y="5903384"/>
            <a:ext cx="246803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385256"/>
      </p:ext>
    </p:extLst>
  </p:cSld>
  <p:clrMap bg1="lt1" tx1="dk1" bg2="lt2" tx2="dk2" accent1="accent1" accent2="accent2" accent3="accent3" accent4="accent4" accent5="accent5" accent6="accent6" hlink="hlink" folHlink="folHlink"/>
  <p:sldLayoutIdLst>
    <p:sldLayoutId id="2147483678" r:id="rId1"/>
  </p:sldLayoutIdLst>
  <p:txStyles>
    <p:titleStyle>
      <a:lvl1pPr algn="l" rtl="0" eaLnBrk="0" fontAlgn="base" hangingPunct="0">
        <a:lnSpc>
          <a:spcPct val="90000"/>
        </a:lnSpc>
        <a:spcBef>
          <a:spcPct val="0"/>
        </a:spcBef>
        <a:spcAft>
          <a:spcPct val="0"/>
        </a:spcAft>
        <a:defRPr sz="5867" kern="1200">
          <a:solidFill>
            <a:schemeClr val="tx1"/>
          </a:solidFill>
          <a:latin typeface="+mj-lt"/>
          <a:ea typeface="+mj-ea"/>
          <a:cs typeface="+mj-cs"/>
        </a:defRPr>
      </a:lvl1pPr>
      <a:lvl2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867">
          <a:solidFill>
            <a:schemeClr val="tx1"/>
          </a:solidFill>
          <a:latin typeface="Calibri Light" panose="020F0302020204030204" pitchFamily="34" charset="0"/>
        </a:defRPr>
      </a:lvl5pPr>
      <a:lvl6pPr marL="609585" algn="l" rtl="0" fontAlgn="base">
        <a:lnSpc>
          <a:spcPct val="90000"/>
        </a:lnSpc>
        <a:spcBef>
          <a:spcPct val="0"/>
        </a:spcBef>
        <a:spcAft>
          <a:spcPct val="0"/>
        </a:spcAft>
        <a:defRPr sz="5867">
          <a:solidFill>
            <a:schemeClr val="tx1"/>
          </a:solidFill>
          <a:latin typeface="Calibri Light" panose="020F0302020204030204" pitchFamily="34" charset="0"/>
        </a:defRPr>
      </a:lvl6pPr>
      <a:lvl7pPr marL="1219170" algn="l" rtl="0" fontAlgn="base">
        <a:lnSpc>
          <a:spcPct val="90000"/>
        </a:lnSpc>
        <a:spcBef>
          <a:spcPct val="0"/>
        </a:spcBef>
        <a:spcAft>
          <a:spcPct val="0"/>
        </a:spcAft>
        <a:defRPr sz="5867">
          <a:solidFill>
            <a:schemeClr val="tx1"/>
          </a:solidFill>
          <a:latin typeface="Calibri Light" panose="020F0302020204030204" pitchFamily="34" charset="0"/>
        </a:defRPr>
      </a:lvl7pPr>
      <a:lvl8pPr marL="1828754" algn="l" rtl="0" fontAlgn="base">
        <a:lnSpc>
          <a:spcPct val="90000"/>
        </a:lnSpc>
        <a:spcBef>
          <a:spcPct val="0"/>
        </a:spcBef>
        <a:spcAft>
          <a:spcPct val="0"/>
        </a:spcAft>
        <a:defRPr sz="5867">
          <a:solidFill>
            <a:schemeClr val="tx1"/>
          </a:solidFill>
          <a:latin typeface="Calibri Light" panose="020F0302020204030204" pitchFamily="34" charset="0"/>
        </a:defRPr>
      </a:lvl8pPr>
      <a:lvl9pPr marL="2438339" algn="l" rtl="0" fontAlgn="base">
        <a:lnSpc>
          <a:spcPct val="90000"/>
        </a:lnSpc>
        <a:spcBef>
          <a:spcPct val="0"/>
        </a:spcBef>
        <a:spcAft>
          <a:spcPct val="0"/>
        </a:spcAft>
        <a:defRPr sz="5867">
          <a:solidFill>
            <a:schemeClr val="tx1"/>
          </a:solidFill>
          <a:latin typeface="Calibri Light" panose="020F0302020204030204" pitchFamily="34" charset="0"/>
        </a:defRPr>
      </a:lvl9pPr>
    </p:titleStyle>
    <p:bodyStyle>
      <a:lvl1pPr marL="304792" indent="-304792" algn="l" rtl="0" eaLnBrk="0" fontAlgn="base" hangingPunct="0">
        <a:lnSpc>
          <a:spcPct val="90000"/>
        </a:lnSpc>
        <a:spcBef>
          <a:spcPts val="1333"/>
        </a:spcBef>
        <a:spcAft>
          <a:spcPct val="0"/>
        </a:spcAft>
        <a:buFont typeface="Arial" panose="020B0604020202020204" pitchFamily="34" charset="0"/>
        <a:buChar char="•"/>
        <a:defRPr sz="3733" kern="1200">
          <a:solidFill>
            <a:schemeClr val="tx1"/>
          </a:solidFill>
          <a:latin typeface="+mn-lt"/>
          <a:ea typeface="+mn-ea"/>
          <a:cs typeface="+mn-cs"/>
        </a:defRPr>
      </a:lvl1pPr>
      <a:lvl2pPr marL="914377" indent="-304792" algn="l" rtl="0" eaLnBrk="0" fontAlgn="base" hangingPunct="0">
        <a:lnSpc>
          <a:spcPct val="90000"/>
        </a:lnSpc>
        <a:spcBef>
          <a:spcPts val="667"/>
        </a:spcBef>
        <a:spcAft>
          <a:spcPct val="0"/>
        </a:spcAft>
        <a:buFont typeface="Arial" panose="020B0604020202020204" pitchFamily="34" charset="0"/>
        <a:buChar char="•"/>
        <a:defRPr sz="3200" kern="1200">
          <a:solidFill>
            <a:schemeClr val="tx1"/>
          </a:solidFill>
          <a:latin typeface="+mn-lt"/>
          <a:ea typeface="+mn-ea"/>
          <a:cs typeface="+mn-cs"/>
        </a:defRPr>
      </a:lvl2pPr>
      <a:lvl3pPr marL="1523962" indent="-304792" algn="l" rtl="0" eaLnBrk="0" fontAlgn="base" hangingPunct="0">
        <a:lnSpc>
          <a:spcPct val="90000"/>
        </a:lnSpc>
        <a:spcBef>
          <a:spcPts val="667"/>
        </a:spcBef>
        <a:spcAft>
          <a:spcPct val="0"/>
        </a:spcAft>
        <a:buFont typeface="Arial" panose="020B0604020202020204" pitchFamily="34" charset="0"/>
        <a:buChar char="•"/>
        <a:defRPr sz="2667" kern="1200">
          <a:solidFill>
            <a:schemeClr val="tx1"/>
          </a:solidFill>
          <a:latin typeface="+mn-lt"/>
          <a:ea typeface="+mn-ea"/>
          <a:cs typeface="+mn-cs"/>
        </a:defRPr>
      </a:lvl3pPr>
      <a:lvl4pPr marL="2133547"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4pPr>
      <a:lvl5pPr marL="2743131" indent="-304792" algn="l" rtl="0" eaLnBrk="0" fontAlgn="base" hangingPunct="0">
        <a:lnSpc>
          <a:spcPct val="90000"/>
        </a:lnSpc>
        <a:spcBef>
          <a:spcPts val="667"/>
        </a:spcBef>
        <a:spcAft>
          <a:spcPct val="0"/>
        </a:spcAft>
        <a:buFont typeface="Arial" panose="020B0604020202020204" pitchFamily="34" charset="0"/>
        <a:buChar char="•"/>
        <a:defRPr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ngminds.org.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nspcc.org.uk/"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6F7ie1Z07aM?feature=oembed" TargetMode="Externa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ngminds.org.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nspcc.org.uk/"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46ECC57E-DF39-D225-ACF0-3CDE697679A9}"/>
              </a:ext>
            </a:extLst>
          </p:cNvPr>
          <p:cNvSpPr txBox="1">
            <a:spLocks noChangeArrowheads="1"/>
          </p:cNvSpPr>
          <p:nvPr/>
        </p:nvSpPr>
        <p:spPr bwMode="auto">
          <a:xfrm>
            <a:off x="273133" y="2370806"/>
            <a:ext cx="118357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ts val="8033"/>
              </a:lnSpc>
              <a:spcBef>
                <a:spcPct val="0"/>
              </a:spcBef>
              <a:spcAft>
                <a:spcPct val="0"/>
              </a:spcAft>
            </a:pPr>
            <a:r>
              <a:rPr lang="en-US" altLang="en-US" sz="9600" b="1">
                <a:solidFill>
                  <a:srgbClr val="FFFFFF"/>
                </a:solidFill>
                <a:latin typeface="Fuse V.2 Display Black" panose="00000A00000000000000" pitchFamily="50" charset="0"/>
              </a:rPr>
              <a:t>SOCCER AID ACADEMY</a:t>
            </a:r>
          </a:p>
          <a:p>
            <a:pPr defTabSz="1219170" fontAlgn="base">
              <a:lnSpc>
                <a:spcPts val="8033"/>
              </a:lnSpc>
              <a:spcBef>
                <a:spcPct val="0"/>
              </a:spcBef>
              <a:spcAft>
                <a:spcPct val="0"/>
              </a:spcAft>
            </a:pPr>
            <a:r>
              <a:rPr lang="en-US" altLang="en-US" sz="7200" b="1">
                <a:solidFill>
                  <a:srgbClr val="FFFFFF"/>
                </a:solidFill>
                <a:latin typeface="Fuse V.2 Display Black" panose="00000A00000000000000" pitchFamily="50" charset="0"/>
              </a:rPr>
              <a:t>Primary</a:t>
            </a:r>
          </a:p>
        </p:txBody>
      </p:sp>
    </p:spTree>
    <p:extLst>
      <p:ext uri="{BB962C8B-B14F-4D97-AF65-F5344CB8AC3E}">
        <p14:creationId xmlns:p14="http://schemas.microsoft.com/office/powerpoint/2010/main" val="3000116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C0EEA94-7D4E-6E37-CB1E-BA4FAE839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692" y="1177545"/>
            <a:ext cx="4550211" cy="450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0E859BF-CBD4-A5B3-F0FB-4BF80CD2AE3C}"/>
              </a:ext>
            </a:extLst>
          </p:cNvPr>
          <p:cNvSpPr txBox="1"/>
          <p:nvPr/>
        </p:nvSpPr>
        <p:spPr>
          <a:xfrm>
            <a:off x="7004384" y="2767280"/>
            <a:ext cx="3822825" cy="1323439"/>
          </a:xfrm>
          <a:prstGeom prst="rect">
            <a:avLst/>
          </a:prstGeom>
          <a:solidFill>
            <a:srgbClr val="0F042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Fuse V.2 Display Black" panose="00000A00000000000000" pitchFamily="50" charset="0"/>
                <a:ea typeface="MS PGothic" panose="020B0600070205080204" pitchFamily="34" charset="-128"/>
                <a:cs typeface="+mn-cs"/>
              </a:rPr>
              <a:t>Every child has the right to play!</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8D0E64-ADCC-3D96-D8B6-63C794D9B9C4}"/>
              </a:ext>
            </a:extLst>
          </p:cNvPr>
          <p:cNvPicPr>
            <a:picLocks noChangeAspect="1"/>
          </p:cNvPicPr>
          <p:nvPr/>
        </p:nvPicPr>
        <p:blipFill rotWithShape="1">
          <a:blip r:embed="rId4"/>
          <a:srcRect r="2197"/>
          <a:stretch/>
        </p:blipFill>
        <p:spPr>
          <a:xfrm>
            <a:off x="0" y="0"/>
            <a:ext cx="5972536" cy="6858000"/>
          </a:xfrm>
          <a:prstGeom prst="rect">
            <a:avLst/>
          </a:prstGeom>
        </p:spPr>
      </p:pic>
    </p:spTree>
    <p:extLst>
      <p:ext uri="{BB962C8B-B14F-4D97-AF65-F5344CB8AC3E}">
        <p14:creationId xmlns:p14="http://schemas.microsoft.com/office/powerpoint/2010/main" val="331822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ubtitle 2">
            <a:extLst>
              <a:ext uri="{FF2B5EF4-FFF2-40B4-BE49-F238E27FC236}">
                <a16:creationId xmlns:a16="http://schemas.microsoft.com/office/drawing/2014/main" id="{B139F4D9-B5CC-5F5E-5EDD-8E3FD6EF7B9A}"/>
              </a:ext>
            </a:extLst>
          </p:cNvPr>
          <p:cNvSpPr txBox="1">
            <a:spLocks noChangeArrowheads="1"/>
          </p:cNvSpPr>
          <p:nvPr/>
        </p:nvSpPr>
        <p:spPr bwMode="auto">
          <a:xfrm>
            <a:off x="495300" y="717552"/>
            <a:ext cx="7377839"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90000"/>
              </a:lnSpc>
              <a:spcBef>
                <a:spcPts val="1333"/>
              </a:spcBef>
              <a:spcAft>
                <a:spcPct val="0"/>
              </a:spcAft>
            </a:pPr>
            <a:r>
              <a:rPr lang="en-US" altLang="en-US" sz="3200" b="1">
                <a:solidFill>
                  <a:srgbClr val="00AEEF"/>
                </a:solidFill>
                <a:latin typeface="Fuse V.2 Display Black" panose="00000A00000000000000" pitchFamily="50" charset="0"/>
              </a:rPr>
              <a:t>PLAY AND WELLBEING</a:t>
            </a:r>
          </a:p>
        </p:txBody>
      </p:sp>
      <p:sp>
        <p:nvSpPr>
          <p:cNvPr id="3" name="TextBox 2">
            <a:extLst>
              <a:ext uri="{FF2B5EF4-FFF2-40B4-BE49-F238E27FC236}">
                <a16:creationId xmlns:a16="http://schemas.microsoft.com/office/drawing/2014/main" id="{28D107C0-E52A-7815-EC0B-AEEE0D5549AA}"/>
              </a:ext>
            </a:extLst>
          </p:cNvPr>
          <p:cNvSpPr txBox="1"/>
          <p:nvPr/>
        </p:nvSpPr>
        <p:spPr>
          <a:xfrm>
            <a:off x="629943" y="1548966"/>
            <a:ext cx="7860914" cy="4784708"/>
          </a:xfrm>
          <a:prstGeom prst="rect">
            <a:avLst/>
          </a:prstGeom>
          <a:noFill/>
        </p:spPr>
        <p:txBody>
          <a:bodyPr wrap="square">
            <a:spAutoFit/>
          </a:bodyPr>
          <a:lstStyle/>
          <a:p>
            <a:pPr marL="342900" marR="0" lvl="0" indent="-342900">
              <a:lnSpc>
                <a:spcPct val="107000"/>
              </a:lnSpc>
              <a:spcBef>
                <a:spcPts val="0"/>
              </a:spcBef>
              <a:spcAft>
                <a:spcPts val="0"/>
              </a:spcAft>
              <a:buClr>
                <a:srgbClr val="FF2D7B"/>
              </a:buClr>
              <a:buFont typeface="Arial" panose="020B0604020202020204" pitchFamily="34" charset="0"/>
              <a:buChar char="•"/>
            </a:pPr>
            <a:r>
              <a:rPr lang="en-US" sz="2800">
                <a:solidFill>
                  <a:srgbClr val="FFFFFF"/>
                </a:solidFill>
                <a:latin typeface="Fuse V.2 Display" panose="00000500000000000000" pitchFamily="50" charset="0"/>
                <a:ea typeface="MS PGothic" panose="020B0600070205080204" pitchFamily="34" charset="-128"/>
              </a:rPr>
              <a:t>What games do you play?</a:t>
            </a:r>
          </a:p>
          <a:p>
            <a:pPr marL="342900" marR="0" lvl="0" indent="-342900">
              <a:lnSpc>
                <a:spcPct val="107000"/>
              </a:lnSpc>
              <a:spcBef>
                <a:spcPts val="0"/>
              </a:spcBef>
              <a:spcAft>
                <a:spcPts val="0"/>
              </a:spcAft>
              <a:buClr>
                <a:srgbClr val="FF2D7B"/>
              </a:buClr>
              <a:buFont typeface="Arial" panose="020B0604020202020204" pitchFamily="34" charset="0"/>
              <a:buChar char="•"/>
            </a:pPr>
            <a:r>
              <a:rPr lang="en-US" sz="2800">
                <a:solidFill>
                  <a:srgbClr val="FFFFFF"/>
                </a:solidFill>
                <a:latin typeface="Fuse V.2 Display" panose="00000500000000000000" pitchFamily="50" charset="0"/>
                <a:ea typeface="MS PGothic" panose="020B0600070205080204" pitchFamily="34" charset="-128"/>
              </a:rPr>
              <a:t>Do you invent any games? What kind?</a:t>
            </a:r>
          </a:p>
          <a:p>
            <a:pPr marL="342900" marR="0" lvl="0" indent="-342900">
              <a:lnSpc>
                <a:spcPct val="107000"/>
              </a:lnSpc>
              <a:spcBef>
                <a:spcPts val="0"/>
              </a:spcBef>
              <a:spcAft>
                <a:spcPts val="0"/>
              </a:spcAft>
              <a:buClr>
                <a:srgbClr val="FF2D7B"/>
              </a:buClr>
              <a:buFont typeface="Arial" panose="020B0604020202020204" pitchFamily="34" charset="0"/>
              <a:buChar char="•"/>
            </a:pPr>
            <a:r>
              <a:rPr lang="en-US" sz="2800">
                <a:solidFill>
                  <a:srgbClr val="FFFFFF"/>
                </a:solidFill>
                <a:latin typeface="Fuse V.2 Display" panose="00000500000000000000" pitchFamily="50" charset="0"/>
                <a:ea typeface="MS PGothic" panose="020B0600070205080204" pitchFamily="34" charset="-128"/>
              </a:rPr>
              <a:t>How does play make you feel? When you’re doing it? After you’ve done it?</a:t>
            </a:r>
          </a:p>
          <a:p>
            <a:pPr marL="342900" marR="0" lvl="0" indent="-342900">
              <a:lnSpc>
                <a:spcPct val="107000"/>
              </a:lnSpc>
              <a:spcBef>
                <a:spcPts val="0"/>
              </a:spcBef>
              <a:spcAft>
                <a:spcPts val="0"/>
              </a:spcAft>
              <a:buClr>
                <a:srgbClr val="FF2D7B"/>
              </a:buClr>
              <a:buFont typeface="Arial" panose="020B0604020202020204" pitchFamily="34" charset="0"/>
              <a:buChar char="•"/>
            </a:pPr>
            <a:r>
              <a:rPr lang="en-US" sz="2800">
                <a:solidFill>
                  <a:srgbClr val="FFFFFF"/>
                </a:solidFill>
                <a:latin typeface="Fuse V.2 Display" panose="00000500000000000000" pitchFamily="50" charset="0"/>
                <a:ea typeface="MS PGothic" panose="020B0600070205080204" pitchFamily="34" charset="-128"/>
              </a:rPr>
              <a:t>How does play help you when you’re having a hard time?</a:t>
            </a:r>
          </a:p>
          <a:p>
            <a:pPr marL="342900" marR="0" lvl="0" indent="-342900">
              <a:lnSpc>
                <a:spcPct val="107000"/>
              </a:lnSpc>
              <a:spcBef>
                <a:spcPts val="0"/>
              </a:spcBef>
              <a:spcAft>
                <a:spcPts val="800"/>
              </a:spcAft>
              <a:buClr>
                <a:srgbClr val="FF2D7B"/>
              </a:buClr>
              <a:buFont typeface="Arial" panose="020B0604020202020204" pitchFamily="34" charset="0"/>
              <a:buChar char="•"/>
            </a:pPr>
            <a:r>
              <a:rPr lang="en-GB" sz="2800">
                <a:solidFill>
                  <a:srgbClr val="FFFFFF"/>
                </a:solidFill>
                <a:latin typeface="Fuse V.2 Display" panose="00000500000000000000" pitchFamily="50" charset="0"/>
                <a:ea typeface="MS PGothic" panose="020B0600070205080204" pitchFamily="34" charset="-128"/>
              </a:rPr>
              <a:t>Why do you think that play is important to your health — especially your mental health and wellbeing?</a:t>
            </a:r>
          </a:p>
          <a:p>
            <a:pPr marL="342900" marR="0" lvl="0" indent="-342900">
              <a:lnSpc>
                <a:spcPct val="107000"/>
              </a:lnSpc>
              <a:spcBef>
                <a:spcPts val="0"/>
              </a:spcBef>
              <a:spcAft>
                <a:spcPts val="800"/>
              </a:spcAft>
              <a:buClr>
                <a:srgbClr val="FF2D7B"/>
              </a:buClr>
              <a:buFont typeface="Arial" panose="020B0604020202020204" pitchFamily="34" charset="0"/>
              <a:buChar char="•"/>
            </a:pPr>
            <a:r>
              <a:rPr lang="en-GB" sz="2800">
                <a:solidFill>
                  <a:srgbClr val="FFFFFF"/>
                </a:solidFill>
                <a:latin typeface="Fuse V.2 Display" panose="00000500000000000000" pitchFamily="50" charset="0"/>
                <a:ea typeface="MS PGothic" panose="020B0600070205080204" pitchFamily="34" charset="-128"/>
              </a:rPr>
              <a:t>What does the right to play mean to you?</a:t>
            </a:r>
          </a:p>
        </p:txBody>
      </p:sp>
    </p:spTree>
    <p:extLst>
      <p:ext uri="{BB962C8B-B14F-4D97-AF65-F5344CB8AC3E}">
        <p14:creationId xmlns:p14="http://schemas.microsoft.com/office/powerpoint/2010/main" val="1969362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ubtitle 2">
            <a:extLst>
              <a:ext uri="{FF2B5EF4-FFF2-40B4-BE49-F238E27FC236}">
                <a16:creationId xmlns:a16="http://schemas.microsoft.com/office/drawing/2014/main" id="{C0F0E9DB-030B-A53F-E7CA-95AE709F62B6}"/>
              </a:ext>
            </a:extLst>
          </p:cNvPr>
          <p:cNvSpPr txBox="1">
            <a:spLocks noChangeArrowheads="1"/>
          </p:cNvSpPr>
          <p:nvPr/>
        </p:nvSpPr>
        <p:spPr bwMode="auto">
          <a:xfrm>
            <a:off x="262825" y="375831"/>
            <a:ext cx="6697133"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90000"/>
              </a:lnSpc>
              <a:spcBef>
                <a:spcPts val="1333"/>
              </a:spcBef>
              <a:spcAft>
                <a:spcPct val="0"/>
              </a:spcAft>
            </a:pPr>
            <a:r>
              <a:rPr lang="en-US" altLang="en-US" sz="3200" b="1">
                <a:solidFill>
                  <a:srgbClr val="00AEEF"/>
                </a:solidFill>
                <a:latin typeface="Fuse V.2 Display Black" panose="00000A00000000000000" pitchFamily="50" charset="0"/>
              </a:rPr>
              <a:t>Play for Every Child</a:t>
            </a:r>
          </a:p>
        </p:txBody>
      </p:sp>
      <p:pic>
        <p:nvPicPr>
          <p:cNvPr id="3" name="Picture 2">
            <a:extLst>
              <a:ext uri="{FF2B5EF4-FFF2-40B4-BE49-F238E27FC236}">
                <a16:creationId xmlns:a16="http://schemas.microsoft.com/office/drawing/2014/main" id="{CCC787D0-E11D-864E-6604-2067465CB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8083">
            <a:off x="5797199" y="919344"/>
            <a:ext cx="5815978" cy="37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8B34861B-0BA2-DE9F-F448-F051853DE005}"/>
              </a:ext>
            </a:extLst>
          </p:cNvPr>
          <p:cNvSpPr txBox="1">
            <a:spLocks noChangeArrowheads="1"/>
          </p:cNvSpPr>
          <p:nvPr/>
        </p:nvSpPr>
        <p:spPr bwMode="auto">
          <a:xfrm>
            <a:off x="7163011" y="1646526"/>
            <a:ext cx="3616748" cy="48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1219170" fontAlgn="base">
              <a:spcBef>
                <a:spcPct val="0"/>
              </a:spcBef>
              <a:spcAft>
                <a:spcPct val="0"/>
              </a:spcAft>
            </a:pPr>
            <a:r>
              <a:rPr lang="en-US" altLang="en-US" sz="2500" b="1">
                <a:solidFill>
                  <a:prstClr val="white"/>
                </a:solidFill>
                <a:latin typeface="Fuse V.2 Display Bold" pitchFamily="2" charset="0"/>
              </a:rPr>
              <a:t>Article 31: </a:t>
            </a:r>
          </a:p>
          <a:p>
            <a:pPr algn="ctr" defTabSz="1219170" fontAlgn="base">
              <a:spcBef>
                <a:spcPct val="0"/>
              </a:spcBef>
              <a:spcAft>
                <a:spcPct val="0"/>
              </a:spcAft>
            </a:pPr>
            <a:r>
              <a:rPr lang="en-US" altLang="en-US" sz="2500" b="1">
                <a:solidFill>
                  <a:prstClr val="white"/>
                </a:solidFill>
                <a:latin typeface="Fuse V.2 Display Bold" pitchFamily="2" charset="0"/>
              </a:rPr>
              <a:t>Rest, Play, Culture, Arts</a:t>
            </a:r>
          </a:p>
        </p:txBody>
      </p:sp>
      <p:sp>
        <p:nvSpPr>
          <p:cNvPr id="8" name="TextBox 7">
            <a:extLst>
              <a:ext uri="{FF2B5EF4-FFF2-40B4-BE49-F238E27FC236}">
                <a16:creationId xmlns:a16="http://schemas.microsoft.com/office/drawing/2014/main" id="{38CDB453-C2E1-A330-AAE2-B907D7C3D3B3}"/>
              </a:ext>
            </a:extLst>
          </p:cNvPr>
          <p:cNvSpPr txBox="1"/>
          <p:nvPr/>
        </p:nvSpPr>
        <p:spPr>
          <a:xfrm>
            <a:off x="7316569" y="2733724"/>
            <a:ext cx="3615739" cy="923330"/>
          </a:xfrm>
          <a:prstGeom prst="rect">
            <a:avLst/>
          </a:prstGeom>
          <a:noFill/>
        </p:spPr>
        <p:txBody>
          <a:bodyPr wrap="square">
            <a:spAutoFit/>
          </a:bodyPr>
          <a:lstStyle/>
          <a:p>
            <a:pPr defTabSz="609585" fontAlgn="base">
              <a:spcBef>
                <a:spcPct val="20000"/>
              </a:spcBef>
              <a:spcAft>
                <a:spcPct val="0"/>
              </a:spcAft>
            </a:pPr>
            <a:r>
              <a:rPr lang="en-US">
                <a:solidFill>
                  <a:srgbClr val="FFFFFF"/>
                </a:solidFill>
                <a:latin typeface="Fuse V.2 Display" panose="00000500000000000000" pitchFamily="50" charset="0"/>
                <a:ea typeface="MS PGothic" panose="020B0600070205080204" pitchFamily="34" charset="-128"/>
              </a:rPr>
              <a:t>Every child has the right to rest, relax, play and to take part in cultural and creative activities.</a:t>
            </a:r>
          </a:p>
        </p:txBody>
      </p:sp>
      <p:pic>
        <p:nvPicPr>
          <p:cNvPr id="25" name="Picture 24">
            <a:extLst>
              <a:ext uri="{FF2B5EF4-FFF2-40B4-BE49-F238E27FC236}">
                <a16:creationId xmlns:a16="http://schemas.microsoft.com/office/drawing/2014/main" id="{30823C1E-C981-A410-D5B9-71BFAAACC0B9}"/>
              </a:ext>
            </a:extLst>
          </p:cNvPr>
          <p:cNvPicPr>
            <a:picLocks noChangeAspect="1"/>
          </p:cNvPicPr>
          <p:nvPr/>
        </p:nvPicPr>
        <p:blipFill>
          <a:blip r:embed="rId4"/>
          <a:stretch>
            <a:fillRect/>
          </a:stretch>
        </p:blipFill>
        <p:spPr>
          <a:xfrm>
            <a:off x="4497394" y="3828442"/>
            <a:ext cx="1967612" cy="2766064"/>
          </a:xfrm>
          <a:prstGeom prst="rect">
            <a:avLst/>
          </a:prstGeom>
        </p:spPr>
      </p:pic>
      <p:sp>
        <p:nvSpPr>
          <p:cNvPr id="27" name="TextBox 26">
            <a:extLst>
              <a:ext uri="{FF2B5EF4-FFF2-40B4-BE49-F238E27FC236}">
                <a16:creationId xmlns:a16="http://schemas.microsoft.com/office/drawing/2014/main" id="{D11360DC-D2C4-858E-99B9-C85DBA7BD179}"/>
              </a:ext>
            </a:extLst>
          </p:cNvPr>
          <p:cNvSpPr txBox="1"/>
          <p:nvPr/>
        </p:nvSpPr>
        <p:spPr>
          <a:xfrm>
            <a:off x="631785" y="1718061"/>
            <a:ext cx="4168495" cy="3539430"/>
          </a:xfrm>
          <a:prstGeom prst="rect">
            <a:avLst/>
          </a:prstGeom>
          <a:noFill/>
        </p:spPr>
        <p:txBody>
          <a:bodyPr wrap="square">
            <a:spAutoFit/>
          </a:bodyPr>
          <a:lstStyle/>
          <a:p>
            <a:r>
              <a:rPr lang="en-GB" sz="32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does this right mean to you? </a:t>
            </a:r>
          </a:p>
          <a:p>
            <a:endParaRPr lang="en-GB" sz="32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32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Why is it important that every child around the world has access to play?</a:t>
            </a:r>
            <a:endParaRPr lang="en-US">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Subtitle 2">
            <a:extLst>
              <a:ext uri="{FF2B5EF4-FFF2-40B4-BE49-F238E27FC236}">
                <a16:creationId xmlns:a16="http://schemas.microsoft.com/office/drawing/2014/main" id="{3098C5A2-8EA3-50E9-2502-70D25D094EDE}"/>
              </a:ext>
            </a:extLst>
          </p:cNvPr>
          <p:cNvSpPr txBox="1">
            <a:spLocks/>
          </p:cNvSpPr>
          <p:nvPr/>
        </p:nvSpPr>
        <p:spPr bwMode="auto">
          <a:xfrm>
            <a:off x="6014507" y="1177714"/>
            <a:ext cx="6287298" cy="38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indent="-342900" defTabSz="609585" fontAlgn="base">
              <a:spcAft>
                <a:spcPts val="2900"/>
              </a:spcAft>
              <a:buClr>
                <a:srgbClr val="FF2F92"/>
              </a:buClr>
              <a:buFont typeface="Arial" panose="020B0604020202020204" pitchFamily="34" charset="0"/>
              <a:buChar char="•"/>
            </a:pPr>
            <a:r>
              <a:rPr lang="en-US" altLang="en-US" sz="3200">
                <a:solidFill>
                  <a:srgbClr val="FFFFFF"/>
                </a:solidFill>
                <a:latin typeface="Fuse V.2 Display"/>
                <a:ea typeface="MS PGothic"/>
              </a:rPr>
              <a:t>Draw a picture of yourself doing your </a:t>
            </a:r>
            <a:r>
              <a:rPr lang="en-US" altLang="en-US" sz="3200" err="1">
                <a:solidFill>
                  <a:srgbClr val="FFFFFF"/>
                </a:solidFill>
                <a:latin typeface="Fuse V.2 Display"/>
                <a:ea typeface="MS PGothic"/>
              </a:rPr>
              <a:t>favourite</a:t>
            </a:r>
            <a:r>
              <a:rPr lang="en-US" altLang="en-US" sz="3200">
                <a:solidFill>
                  <a:srgbClr val="FFFFFF"/>
                </a:solidFill>
                <a:latin typeface="Fuse V.2 Display"/>
                <a:ea typeface="MS PGothic"/>
              </a:rPr>
              <a:t> play activity.</a:t>
            </a:r>
          </a:p>
          <a:p>
            <a:pPr marL="342900" indent="-342900" defTabSz="609585" fontAlgn="base">
              <a:spcAft>
                <a:spcPts val="2900"/>
              </a:spcAft>
              <a:buClr>
                <a:srgbClr val="FF2F92"/>
              </a:buClr>
              <a:buFont typeface="Arial" panose="020B0604020202020204" pitchFamily="34" charset="0"/>
              <a:buChar char="•"/>
            </a:pPr>
            <a:r>
              <a:rPr lang="en-US" altLang="en-US" sz="3200">
                <a:solidFill>
                  <a:srgbClr val="FFFFFF"/>
                </a:solidFill>
                <a:latin typeface="Fuse V.2 Display" panose="00000500000000000000" pitchFamily="50" charset="0"/>
              </a:rPr>
              <a:t>Think about … “How do I feel when I get to play?’</a:t>
            </a:r>
          </a:p>
          <a:p>
            <a:pPr marL="342900" indent="-342900" defTabSz="609585" fontAlgn="base">
              <a:spcAft>
                <a:spcPts val="2900"/>
              </a:spcAft>
              <a:buClr>
                <a:srgbClr val="FF2F92"/>
              </a:buClr>
              <a:buFont typeface="Arial" panose="020B0604020202020204" pitchFamily="34" charset="0"/>
              <a:buChar char="•"/>
            </a:pPr>
            <a:r>
              <a:rPr lang="en-US" altLang="en-US" sz="3200">
                <a:solidFill>
                  <a:srgbClr val="FFFFFF"/>
                </a:solidFill>
                <a:latin typeface="Fuse V.2 Display"/>
                <a:ea typeface="MS PGothic"/>
              </a:rPr>
              <a:t>Draw a thought cloud on your picture and write inside how you feel about doing your favorite play.</a:t>
            </a:r>
          </a:p>
          <a:p>
            <a:pPr marL="342900" indent="-342900" defTabSz="609585" fontAlgn="base">
              <a:spcAft>
                <a:spcPts val="2900"/>
              </a:spcAft>
              <a:buClr>
                <a:srgbClr val="FF2F92"/>
              </a:buClr>
              <a:buFont typeface="Arial" panose="020B0604020202020204" pitchFamily="34" charset="0"/>
              <a:buChar char="•"/>
            </a:pPr>
            <a:endParaRPr lang="en-US" altLang="en-US" sz="2400">
              <a:solidFill>
                <a:srgbClr val="FFFFFF"/>
              </a:solidFill>
              <a:latin typeface="Fuse V.2 Display" panose="00000500000000000000" pitchFamily="50" charset="0"/>
            </a:endParaRPr>
          </a:p>
          <a:p>
            <a:pPr defTabSz="609585" fontAlgn="base">
              <a:spcAft>
                <a:spcPts val="2900"/>
              </a:spcAft>
            </a:pPr>
            <a:endParaRPr lang="en-US" altLang="en-US" sz="2400">
              <a:solidFill>
                <a:srgbClr val="FFFFFF"/>
              </a:solidFill>
              <a:latin typeface="Fuse V.2 Display" panose="00000500000000000000" pitchFamily="50" charset="0"/>
            </a:endParaRPr>
          </a:p>
          <a:p>
            <a:pPr defTabSz="609585" fontAlgn="base">
              <a:spcAft>
                <a:spcPts val="2900"/>
              </a:spcAft>
            </a:pPr>
            <a:endParaRPr lang="en-US" altLang="en-US" sz="2400">
              <a:solidFill>
                <a:srgbClr val="FFFFFF"/>
              </a:solidFill>
              <a:latin typeface="Fuse V.2 Display" panose="00000500000000000000" pitchFamily="50" charset="0"/>
            </a:endParaRPr>
          </a:p>
        </p:txBody>
      </p:sp>
      <p:sp>
        <p:nvSpPr>
          <p:cNvPr id="39942" name="Subtitle 2">
            <a:extLst>
              <a:ext uri="{FF2B5EF4-FFF2-40B4-BE49-F238E27FC236}">
                <a16:creationId xmlns:a16="http://schemas.microsoft.com/office/drawing/2014/main" id="{BAB19004-EBA1-07D6-9EEB-3494FC289A96}"/>
              </a:ext>
            </a:extLst>
          </p:cNvPr>
          <p:cNvSpPr txBox="1">
            <a:spLocks noChangeArrowheads="1"/>
          </p:cNvSpPr>
          <p:nvPr/>
        </p:nvSpPr>
        <p:spPr bwMode="auto">
          <a:xfrm>
            <a:off x="6701791" y="395731"/>
            <a:ext cx="5033434" cy="73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90000"/>
              </a:lnSpc>
              <a:spcBef>
                <a:spcPts val="1333"/>
              </a:spcBef>
              <a:spcAft>
                <a:spcPct val="0"/>
              </a:spcAft>
            </a:pPr>
            <a:r>
              <a:rPr lang="en-US" altLang="en-US" sz="3200" b="1">
                <a:solidFill>
                  <a:srgbClr val="00AEEF"/>
                </a:solidFill>
                <a:latin typeface="Fuse V.2 Display Black" panose="00000A00000000000000" pitchFamily="50" charset="0"/>
              </a:rPr>
              <a:t>Play  makes me feel …. </a:t>
            </a:r>
          </a:p>
        </p:txBody>
      </p:sp>
      <p:pic>
        <p:nvPicPr>
          <p:cNvPr id="7" name="Picture 6">
            <a:extLst>
              <a:ext uri="{FF2B5EF4-FFF2-40B4-BE49-F238E27FC236}">
                <a16:creationId xmlns:a16="http://schemas.microsoft.com/office/drawing/2014/main" id="{EF84A4D5-24BC-CB96-96BF-BA7446C13163}"/>
              </a:ext>
            </a:extLst>
          </p:cNvPr>
          <p:cNvPicPr>
            <a:picLocks noChangeAspect="1"/>
          </p:cNvPicPr>
          <p:nvPr/>
        </p:nvPicPr>
        <p:blipFill>
          <a:blip r:embed="rId3"/>
          <a:stretch>
            <a:fillRect/>
          </a:stretch>
        </p:blipFill>
        <p:spPr>
          <a:xfrm>
            <a:off x="0" y="0"/>
            <a:ext cx="6057900" cy="6858000"/>
          </a:xfrm>
          <a:prstGeom prst="rect">
            <a:avLst/>
          </a:prstGeom>
        </p:spPr>
      </p:pic>
    </p:spTree>
    <p:extLst>
      <p:ext uri="{BB962C8B-B14F-4D97-AF65-F5344CB8AC3E}">
        <p14:creationId xmlns:p14="http://schemas.microsoft.com/office/powerpoint/2010/main" val="410997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477936" y="662593"/>
            <a:ext cx="8095947"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70000"/>
              </a:lnSpc>
              <a:spcBef>
                <a:spcPct val="0"/>
              </a:spcBef>
              <a:spcAft>
                <a:spcPct val="0"/>
              </a:spcAft>
            </a:pPr>
            <a:r>
              <a:rPr lang="en-US" altLang="en-US" sz="5867" b="1">
                <a:solidFill>
                  <a:prstClr val="white"/>
                </a:solidFill>
                <a:latin typeface="Fuse V.2 Display Black" panose="00000A00000000000000" pitchFamily="50" charset="0"/>
              </a:rPr>
              <a:t>PLAY and WELLBEING</a:t>
            </a:r>
          </a:p>
        </p:txBody>
      </p:sp>
      <p:sp>
        <p:nvSpPr>
          <p:cNvPr id="3" name="Title 1">
            <a:extLst>
              <a:ext uri="{FF2B5EF4-FFF2-40B4-BE49-F238E27FC236}">
                <a16:creationId xmlns:a16="http://schemas.microsoft.com/office/drawing/2014/main" id="{E5BCEDF4-61FF-5548-DFEC-C80239F995EB}"/>
              </a:ext>
            </a:extLst>
          </p:cNvPr>
          <p:cNvSpPr txBox="1">
            <a:spLocks noChangeArrowheads="1"/>
          </p:cNvSpPr>
          <p:nvPr/>
        </p:nvSpPr>
        <p:spPr bwMode="auto">
          <a:xfrm>
            <a:off x="978976" y="2176156"/>
            <a:ext cx="9536440" cy="32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70000"/>
              </a:lnSpc>
              <a:spcBef>
                <a:spcPct val="0"/>
              </a:spcBef>
              <a:spcAft>
                <a:spcPct val="0"/>
              </a:spcAft>
            </a:pPr>
            <a:r>
              <a:rPr lang="en-US" altLang="en-US" sz="5850" b="1">
                <a:solidFill>
                  <a:prstClr val="white"/>
                </a:solidFill>
                <a:latin typeface="Fuse V.2 Display Black"/>
                <a:ea typeface="MS PGothic"/>
              </a:rPr>
              <a:t>Play video - </a:t>
            </a:r>
            <a:r>
              <a:rPr lang="en-US" sz="5850">
                <a:solidFill>
                  <a:prstClr val="white"/>
                </a:solidFill>
                <a:latin typeface="Calibri"/>
                <a:ea typeface="MS PGothic"/>
                <a:cs typeface="Calibri"/>
              </a:rPr>
              <a:t>https://www.youtube.com/watch?v=ZvKfIyBbfUU</a:t>
            </a:r>
            <a:endParaRPr lang="en-US" altLang="en-US" sz="5867" b="1">
              <a:solidFill>
                <a:prstClr val="white"/>
              </a:solidFill>
              <a:latin typeface="Fuse V.2 Display Black" panose="00000A00000000000000" pitchFamily="50" charset="0"/>
            </a:endParaRPr>
          </a:p>
        </p:txBody>
      </p:sp>
    </p:spTree>
    <p:extLst>
      <p:ext uri="{BB962C8B-B14F-4D97-AF65-F5344CB8AC3E}">
        <p14:creationId xmlns:p14="http://schemas.microsoft.com/office/powerpoint/2010/main" val="2108168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477936" y="662593"/>
            <a:ext cx="8095947"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70000"/>
              </a:lnSpc>
              <a:spcBef>
                <a:spcPct val="0"/>
              </a:spcBef>
              <a:spcAft>
                <a:spcPct val="0"/>
              </a:spcAft>
            </a:pPr>
            <a:r>
              <a:rPr lang="en-US" altLang="en-US" sz="5867" b="1">
                <a:solidFill>
                  <a:prstClr val="white"/>
                </a:solidFill>
                <a:latin typeface="Fuse V.2 Display Black" panose="00000A00000000000000" pitchFamily="50" charset="0"/>
              </a:rPr>
              <a:t>GETTING HELP</a:t>
            </a:r>
          </a:p>
        </p:txBody>
      </p:sp>
      <p:sp>
        <p:nvSpPr>
          <p:cNvPr id="3" name="TextBox 2">
            <a:extLst>
              <a:ext uri="{FF2B5EF4-FFF2-40B4-BE49-F238E27FC236}">
                <a16:creationId xmlns:a16="http://schemas.microsoft.com/office/drawing/2014/main" id="{DF14D0F1-7066-FCED-102C-0E5DD9D1B91D}"/>
              </a:ext>
            </a:extLst>
          </p:cNvPr>
          <p:cNvSpPr txBox="1"/>
          <p:nvPr/>
        </p:nvSpPr>
        <p:spPr>
          <a:xfrm>
            <a:off x="6778354" y="4045189"/>
            <a:ext cx="4351200" cy="954107"/>
          </a:xfrm>
          <a:prstGeom prst="rect">
            <a:avLst/>
          </a:prstGeom>
          <a:noFill/>
        </p:spPr>
        <p:txBody>
          <a:bodyPr wrap="square">
            <a:spAutoFit/>
          </a:bodyPr>
          <a:lstStyle/>
          <a:p>
            <a:pPr marL="457200" indent="-457200" algn="l">
              <a:buClr>
                <a:srgbClr val="FF2F92"/>
              </a:buClr>
              <a:buFont typeface="Arial" panose="020B0604020202020204" pitchFamily="34" charset="0"/>
              <a:buChar char="•"/>
            </a:pPr>
            <a:r>
              <a:rPr lang="en-US" sz="2800" b="0" i="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youngminds.org.uk</a:t>
            </a:r>
            <a:endParaRPr lang="en-US" sz="2800" b="0" i="0">
              <a:solidFill>
                <a:schemeClr val="bg1"/>
              </a:solidFill>
              <a:effectLst/>
              <a:latin typeface="Arial" panose="020B0604020202020204" pitchFamily="34" charset="0"/>
            </a:endParaRPr>
          </a:p>
          <a:p>
            <a:pPr marL="457200" indent="-457200" algn="l">
              <a:buClr>
                <a:srgbClr val="FF2F92"/>
              </a:buClr>
              <a:buFont typeface="Arial" panose="020B0604020202020204" pitchFamily="34" charset="0"/>
              <a:buChar char="•"/>
            </a:pPr>
            <a:r>
              <a:rPr lang="en-US" sz="2800" b="0" i="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nspcc.org.uk</a:t>
            </a:r>
            <a:endParaRPr lang="en-US" sz="2800" b="0" i="0">
              <a:solidFill>
                <a:schemeClr val="bg1"/>
              </a:solidFill>
              <a:effectLst/>
              <a:latin typeface="Arial" panose="020B0604020202020204" pitchFamily="34" charset="0"/>
            </a:endParaRPr>
          </a:p>
        </p:txBody>
      </p:sp>
      <p:sp>
        <p:nvSpPr>
          <p:cNvPr id="7" name="Rectangle 6">
            <a:extLst>
              <a:ext uri="{FF2B5EF4-FFF2-40B4-BE49-F238E27FC236}">
                <a16:creationId xmlns:a16="http://schemas.microsoft.com/office/drawing/2014/main" id="{FDD6BC4F-C715-C2EC-C208-8BDA6E59ACB3}"/>
              </a:ext>
            </a:extLst>
          </p:cNvPr>
          <p:cNvSpPr/>
          <p:nvPr/>
        </p:nvSpPr>
        <p:spPr>
          <a:xfrm>
            <a:off x="798063" y="2358462"/>
            <a:ext cx="4807321"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rPr>
              <a:t>INSERT FACILITATOR OR TEACHER NAME AND HOW TO CONTACT</a:t>
            </a:r>
            <a:endParaRPr lang="en-US" sz="2400" b="0" i="0">
              <a:solidFill>
                <a:schemeClr val="bg1"/>
              </a:solidFill>
              <a:effectLst/>
              <a:latin typeface="Arial" panose="020B0604020202020204" pitchFamily="34" charset="0"/>
            </a:endParaRPr>
          </a:p>
        </p:txBody>
      </p:sp>
      <p:sp>
        <p:nvSpPr>
          <p:cNvPr id="9" name="TextBox 8">
            <a:extLst>
              <a:ext uri="{FF2B5EF4-FFF2-40B4-BE49-F238E27FC236}">
                <a16:creationId xmlns:a16="http://schemas.microsoft.com/office/drawing/2014/main" id="{16F87D05-F8B7-F535-D13C-870E5C2E8711}"/>
              </a:ext>
            </a:extLst>
          </p:cNvPr>
          <p:cNvSpPr txBox="1"/>
          <p:nvPr/>
        </p:nvSpPr>
        <p:spPr>
          <a:xfrm>
            <a:off x="798063" y="1720204"/>
            <a:ext cx="10965126" cy="400110"/>
          </a:xfrm>
          <a:prstGeom prst="rect">
            <a:avLst/>
          </a:prstGeom>
          <a:noFill/>
        </p:spPr>
        <p:txBody>
          <a:bodyPr wrap="square">
            <a:spAutoFit/>
          </a:bodyPr>
          <a:lstStyle/>
          <a:p>
            <a:pPr algn="l"/>
            <a:r>
              <a:rPr lang="en-US" sz="2000" b="0" i="1">
                <a:solidFill>
                  <a:schemeClr val="bg1"/>
                </a:solidFill>
                <a:effectLst/>
                <a:latin typeface="Arial" panose="020B0604020202020204" pitchFamily="34" charset="0"/>
              </a:rPr>
              <a:t>If you have any concerns about anything we have covered in the session, please reach out:</a:t>
            </a:r>
          </a:p>
        </p:txBody>
      </p:sp>
      <p:sp>
        <p:nvSpPr>
          <p:cNvPr id="10" name="Rectangle 9">
            <a:extLst>
              <a:ext uri="{FF2B5EF4-FFF2-40B4-BE49-F238E27FC236}">
                <a16:creationId xmlns:a16="http://schemas.microsoft.com/office/drawing/2014/main" id="{CDD2C211-201A-E8A2-377A-DA7CB736EE58}"/>
              </a:ext>
            </a:extLst>
          </p:cNvPr>
          <p:cNvSpPr/>
          <p:nvPr/>
        </p:nvSpPr>
        <p:spPr>
          <a:xfrm>
            <a:off x="6051642" y="2358462"/>
            <a:ext cx="5286916"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rPr>
              <a:t>INSERT SCHOOL DESIGNATED SAFEGUARDINGN LEAD</a:t>
            </a:r>
            <a:endParaRPr lang="en-US" sz="2400" b="0" i="0">
              <a:solidFill>
                <a:schemeClr val="bg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B80B0029-6AA3-E260-44D2-8F89A5C2A011}"/>
              </a:ext>
            </a:extLst>
          </p:cNvPr>
          <p:cNvSpPr/>
          <p:nvPr/>
        </p:nvSpPr>
        <p:spPr>
          <a:xfrm>
            <a:off x="798063" y="4045189"/>
            <a:ext cx="4807321"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rPr>
              <a:t>INSERT OTHER LOCAL REFERRAL SERVICE</a:t>
            </a:r>
            <a:endParaRPr lang="en-US" sz="2400" b="0" i="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77995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21F1-A8C8-0101-632E-454F807BE6CE}"/>
              </a:ext>
            </a:extLst>
          </p:cNvPr>
          <p:cNvSpPr txBox="1">
            <a:spLocks noChangeArrowheads="1"/>
          </p:cNvSpPr>
          <p:nvPr/>
        </p:nvSpPr>
        <p:spPr bwMode="auto">
          <a:xfrm>
            <a:off x="477936" y="662593"/>
            <a:ext cx="10871382"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5867" b="1" i="0" u="none" strike="noStrike" kern="1200" cap="none" spc="0" normalizeH="0" baseline="0" noProof="0">
                <a:ln>
                  <a:noFill/>
                </a:ln>
                <a:solidFill>
                  <a:prstClr val="white"/>
                </a:solidFill>
                <a:effectLst/>
                <a:uLnTx/>
                <a:uFillTx/>
                <a:latin typeface="Fuse V.2 Display Black" panose="00000A00000000000000" pitchFamily="50" charset="0"/>
                <a:ea typeface="MS PGothic" panose="020B0600070205080204" pitchFamily="34" charset="-128"/>
                <a:cs typeface="+mn-cs"/>
              </a:rPr>
              <a:t>CHILD RIGHTS</a:t>
            </a:r>
          </a:p>
        </p:txBody>
      </p:sp>
      <p:pic>
        <p:nvPicPr>
          <p:cNvPr id="11" name="Online Media 10" descr="We all have rights I UNICEF">
            <a:hlinkClick r:id="" action="ppaction://media"/>
            <a:extLst>
              <a:ext uri="{FF2B5EF4-FFF2-40B4-BE49-F238E27FC236}">
                <a16:creationId xmlns:a16="http://schemas.microsoft.com/office/drawing/2014/main" id="{6DC22A85-C376-9FD2-6C52-9D0981848F01}"/>
              </a:ext>
            </a:extLst>
          </p:cNvPr>
          <p:cNvPicPr>
            <a:picLocks noRot="1" noChangeAspect="1"/>
          </p:cNvPicPr>
          <p:nvPr>
            <a:videoFile r:link="rId1"/>
          </p:nvPr>
        </p:nvPicPr>
        <p:blipFill>
          <a:blip r:embed="rId4"/>
          <a:stretch>
            <a:fillRect/>
          </a:stretch>
        </p:blipFill>
        <p:spPr>
          <a:xfrm>
            <a:off x="1506516" y="1503288"/>
            <a:ext cx="7714458" cy="4358669"/>
          </a:xfrm>
          <a:prstGeom prst="rect">
            <a:avLst/>
          </a:prstGeom>
        </p:spPr>
      </p:pic>
    </p:spTree>
    <p:extLst>
      <p:ext uri="{BB962C8B-B14F-4D97-AF65-F5344CB8AC3E}">
        <p14:creationId xmlns:p14="http://schemas.microsoft.com/office/powerpoint/2010/main" val="38166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C3941CF3-ADA2-4C96-DD37-75F05CD4737B}"/>
              </a:ext>
            </a:extLst>
          </p:cNvPr>
          <p:cNvSpPr txBox="1">
            <a:spLocks noChangeArrowheads="1"/>
          </p:cNvSpPr>
          <p:nvPr/>
        </p:nvSpPr>
        <p:spPr bwMode="auto">
          <a:xfrm>
            <a:off x="302685" y="560918"/>
            <a:ext cx="4779433" cy="137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prstClr val="white"/>
                </a:solidFill>
                <a:effectLst/>
                <a:uLnTx/>
                <a:uFillTx/>
                <a:latin typeface="Fuse V.2 Display Black" panose="00000A00000000000000" pitchFamily="50" charset="0"/>
                <a:ea typeface="MS PGothic" panose="020B0600070205080204" pitchFamily="34" charset="-128"/>
                <a:cs typeface="+mn-cs"/>
              </a:rPr>
              <a:t>Lesson 1:</a:t>
            </a:r>
          </a:p>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prstClr val="white"/>
                </a:solidFill>
                <a:effectLst/>
                <a:uLnTx/>
                <a:uFillTx/>
                <a:latin typeface="Fuse V.2 Display Black" panose="00000A00000000000000" pitchFamily="50" charset="0"/>
                <a:ea typeface="MS PGothic" panose="020B0600070205080204" pitchFamily="34" charset="-128"/>
                <a:cs typeface="+mn-cs"/>
              </a:rPr>
              <a:t>PLAY FOR EVERY CHILD</a:t>
            </a:r>
          </a:p>
        </p:txBody>
      </p:sp>
    </p:spTree>
    <p:extLst>
      <p:ext uri="{BB962C8B-B14F-4D97-AF65-F5344CB8AC3E}">
        <p14:creationId xmlns:p14="http://schemas.microsoft.com/office/powerpoint/2010/main" val="218205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200394" y="341453"/>
            <a:ext cx="8095947" cy="137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70000"/>
              </a:lnSpc>
              <a:spcBef>
                <a:spcPct val="0"/>
              </a:spcBef>
              <a:spcAft>
                <a:spcPct val="0"/>
              </a:spcAft>
            </a:pPr>
            <a:r>
              <a:rPr lang="en-US" altLang="en-US" sz="5867" b="1">
                <a:solidFill>
                  <a:prstClr val="white"/>
                </a:solidFill>
                <a:latin typeface="Fuse V.2 Display Black" panose="00000A00000000000000" pitchFamily="50" charset="0"/>
              </a:rPr>
              <a:t>MEET ALEX &amp; ELAN</a:t>
            </a:r>
          </a:p>
        </p:txBody>
      </p:sp>
      <p:sp>
        <p:nvSpPr>
          <p:cNvPr id="3" name="TextBox 2">
            <a:extLst>
              <a:ext uri="{FF2B5EF4-FFF2-40B4-BE49-F238E27FC236}">
                <a16:creationId xmlns:a16="http://schemas.microsoft.com/office/drawing/2014/main" id="{6D0C2134-FDB2-5ECE-B329-607BDFEF5FB4}"/>
              </a:ext>
            </a:extLst>
          </p:cNvPr>
          <p:cNvSpPr txBox="1"/>
          <p:nvPr/>
        </p:nvSpPr>
        <p:spPr>
          <a:xfrm>
            <a:off x="2549013" y="1713271"/>
            <a:ext cx="678671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850" b="1">
                <a:solidFill>
                  <a:srgbClr val="FFFFFF"/>
                </a:solidFill>
                <a:latin typeface="Arial"/>
                <a:cs typeface="Arial"/>
              </a:rPr>
              <a:t>Play video - https://www.youtube.com/watch?v=5OLl1QMPjmU</a:t>
            </a:r>
            <a:endParaRPr lang="en-US">
              <a:latin typeface="Calibri" panose="020F0502020204030204"/>
              <a:cs typeface="Calibri" panose="020F0502020204030204"/>
            </a:endParaRPr>
          </a:p>
        </p:txBody>
      </p:sp>
    </p:spTree>
    <p:extLst>
      <p:ext uri="{BB962C8B-B14F-4D97-AF65-F5344CB8AC3E}">
        <p14:creationId xmlns:p14="http://schemas.microsoft.com/office/powerpoint/2010/main" val="3314020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ubtitle 2">
            <a:extLst>
              <a:ext uri="{FF2B5EF4-FFF2-40B4-BE49-F238E27FC236}">
                <a16:creationId xmlns:a16="http://schemas.microsoft.com/office/drawing/2014/main" id="{B139F4D9-B5CC-5F5E-5EDD-8E3FD6EF7B9A}"/>
              </a:ext>
            </a:extLst>
          </p:cNvPr>
          <p:cNvSpPr txBox="1">
            <a:spLocks noChangeArrowheads="1"/>
          </p:cNvSpPr>
          <p:nvPr/>
        </p:nvSpPr>
        <p:spPr bwMode="auto">
          <a:xfrm>
            <a:off x="495300" y="717552"/>
            <a:ext cx="7377839"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90000"/>
              </a:lnSpc>
              <a:spcBef>
                <a:spcPts val="1333"/>
              </a:spcBef>
              <a:spcAft>
                <a:spcPct val="0"/>
              </a:spcAft>
            </a:pPr>
            <a:r>
              <a:rPr lang="en-US" altLang="en-US" sz="3200" b="1">
                <a:solidFill>
                  <a:srgbClr val="00AEEF"/>
                </a:solidFill>
                <a:latin typeface="Fuse V.2 Display Black" panose="00000A00000000000000" pitchFamily="50" charset="0"/>
              </a:rPr>
              <a:t>DISABILITY AND THE RIGHTS OF CHILDREN</a:t>
            </a:r>
          </a:p>
        </p:txBody>
      </p:sp>
      <p:sp>
        <p:nvSpPr>
          <p:cNvPr id="3" name="TextBox 2">
            <a:extLst>
              <a:ext uri="{FF2B5EF4-FFF2-40B4-BE49-F238E27FC236}">
                <a16:creationId xmlns:a16="http://schemas.microsoft.com/office/drawing/2014/main" id="{28D107C0-E52A-7815-EC0B-AEEE0D5549AA}"/>
              </a:ext>
            </a:extLst>
          </p:cNvPr>
          <p:cNvSpPr txBox="1"/>
          <p:nvPr/>
        </p:nvSpPr>
        <p:spPr>
          <a:xfrm>
            <a:off x="495300" y="1401979"/>
            <a:ext cx="8185170" cy="4784708"/>
          </a:xfrm>
          <a:prstGeom prst="rect">
            <a:avLst/>
          </a:prstGeom>
          <a:noFill/>
        </p:spPr>
        <p:txBody>
          <a:bodyPr wrap="square">
            <a:spAutoFit/>
          </a:bodyPr>
          <a:lstStyle/>
          <a:p>
            <a:pPr marL="342900" indent="-342900">
              <a:lnSpc>
                <a:spcPct val="107000"/>
              </a:lnSpc>
              <a:buClr>
                <a:srgbClr val="FF2D7B"/>
              </a:buClr>
              <a:buFont typeface="Arial" panose="020B0604020202020204" pitchFamily="34" charset="0"/>
              <a:buChar char="•"/>
            </a:pPr>
            <a:r>
              <a:rPr lang="en-US" sz="2800">
                <a:solidFill>
                  <a:srgbClr val="FFFFFF"/>
                </a:solidFill>
                <a:latin typeface="Fuse V.2 Display" panose="00000500000000000000" pitchFamily="50" charset="0"/>
                <a:ea typeface="MS PGothic" panose="020B0600070205080204" pitchFamily="34" charset="-128"/>
              </a:rPr>
              <a:t>What did you learn about in the video?</a:t>
            </a:r>
          </a:p>
          <a:p>
            <a:pPr marL="342900" marR="0" lvl="0" indent="-342900">
              <a:lnSpc>
                <a:spcPct val="107000"/>
              </a:lnSpc>
              <a:spcBef>
                <a:spcPts val="0"/>
              </a:spcBef>
              <a:spcAft>
                <a:spcPts val="0"/>
              </a:spcAft>
              <a:buClr>
                <a:srgbClr val="FF2D7B"/>
              </a:buClr>
              <a:buFont typeface="Arial" panose="020B0604020202020204" pitchFamily="34" charset="0"/>
              <a:buChar char="•"/>
            </a:pPr>
            <a:r>
              <a:rPr lang="en-GB" sz="2800">
                <a:solidFill>
                  <a:srgbClr val="FFFFFF"/>
                </a:solidFill>
                <a:latin typeface="Fuse V.2 Display" panose="00000500000000000000" pitchFamily="50" charset="0"/>
                <a:ea typeface="MS PGothic" panose="020B0600070205080204" pitchFamily="34" charset="-128"/>
              </a:rPr>
              <a:t>Where did Alex go?</a:t>
            </a:r>
            <a:r>
              <a:rPr lang="en-US" sz="2800">
                <a:solidFill>
                  <a:srgbClr val="FFFFFF"/>
                </a:solidFill>
                <a:latin typeface="Fuse V.2 Display" panose="00000500000000000000" pitchFamily="50" charset="0"/>
                <a:ea typeface="MS PGothic" panose="020B0600070205080204" pitchFamily="34" charset="-128"/>
              </a:rPr>
              <a:t> </a:t>
            </a:r>
            <a:r>
              <a:rPr lang="en-GB" sz="2800">
                <a:solidFill>
                  <a:srgbClr val="FFFFFF"/>
                </a:solidFill>
                <a:latin typeface="Fuse V.2 Display" panose="00000500000000000000" pitchFamily="50" charset="0"/>
                <a:ea typeface="MS PGothic" panose="020B0600070205080204" pitchFamily="34" charset="-128"/>
              </a:rPr>
              <a:t>Who did he meet?</a:t>
            </a:r>
            <a:endParaRPr lang="en-US" sz="2800">
              <a:solidFill>
                <a:srgbClr val="FFFFFF"/>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0"/>
              </a:spcAft>
              <a:buClr>
                <a:srgbClr val="FF2D7B"/>
              </a:buClr>
              <a:buFont typeface="Arial" panose="020B0604020202020204" pitchFamily="34" charset="0"/>
              <a:buChar char="•"/>
            </a:pPr>
            <a:r>
              <a:rPr lang="en-GB" sz="2800">
                <a:solidFill>
                  <a:srgbClr val="FFFFFF"/>
                </a:solidFill>
                <a:latin typeface="Fuse V.2 Display" panose="00000500000000000000" pitchFamily="50" charset="0"/>
                <a:ea typeface="MS PGothic" panose="020B0600070205080204" pitchFamily="34" charset="-128"/>
              </a:rPr>
              <a:t>How did UNICEF support Elan with her disability?</a:t>
            </a:r>
            <a:endParaRPr lang="en-US" sz="2800">
              <a:solidFill>
                <a:srgbClr val="FFFFFF"/>
              </a:solidFill>
              <a:latin typeface="Fuse V.2 Display" panose="00000500000000000000" pitchFamily="50" charset="0"/>
              <a:ea typeface="MS PGothic" panose="020B0600070205080204" pitchFamily="34" charset="-128"/>
            </a:endParaRPr>
          </a:p>
          <a:p>
            <a:pPr marL="342900" indent="-342900">
              <a:lnSpc>
                <a:spcPct val="107000"/>
              </a:lnSpc>
              <a:buClr>
                <a:srgbClr val="FF2D7B"/>
              </a:buClr>
              <a:buFont typeface="Arial" panose="020B0604020202020204" pitchFamily="34" charset="0"/>
              <a:buChar char="•"/>
            </a:pPr>
            <a:r>
              <a:rPr lang="en-GB"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did you learn about </a:t>
            </a:r>
            <a:r>
              <a:rPr lang="en-GB" sz="280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Za’atari</a:t>
            </a:r>
            <a:r>
              <a:rPr lang="en-GB"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refugee camp and the people who live there? </a:t>
            </a:r>
            <a:endParaRPr lang="en-US" sz="2800">
              <a:solidFill>
                <a:schemeClr val="bg1"/>
              </a:solidFill>
              <a:latin typeface="Fuse V.2 Display" panose="00000500000000000000" pitchFamily="50" charset="0"/>
              <a:ea typeface="MS PGothic" panose="020B0600070205080204" pitchFamily="34" charset="-128"/>
            </a:endParaRPr>
          </a:p>
          <a:p>
            <a:pPr marL="342900" marR="0" lvl="0" indent="-342900">
              <a:lnSpc>
                <a:spcPct val="107000"/>
              </a:lnSpc>
              <a:spcBef>
                <a:spcPts val="0"/>
              </a:spcBef>
              <a:spcAft>
                <a:spcPts val="800"/>
              </a:spcAft>
              <a:buClr>
                <a:srgbClr val="FF2D7B"/>
              </a:buClr>
              <a:buFont typeface="Arial" panose="020B0604020202020204" pitchFamily="34" charset="0"/>
              <a:buChar char="•"/>
            </a:pPr>
            <a:r>
              <a:rPr lang="en-GB" sz="2800">
                <a:solidFill>
                  <a:schemeClr val="bg1"/>
                </a:solidFill>
                <a:latin typeface="Fuse V.2 Display" panose="00000500000000000000" pitchFamily="50" charset="0"/>
                <a:ea typeface="MS PGothic" panose="020B0600070205080204" pitchFamily="34" charset="-128"/>
              </a:rPr>
              <a:t>What did you notice about the playground </a:t>
            </a:r>
            <a:r>
              <a:rPr lang="en-GB" sz="2800">
                <a:solidFill>
                  <a:srgbClr val="FFFFFF"/>
                </a:solidFill>
                <a:latin typeface="Fuse V.2 Display" panose="00000500000000000000" pitchFamily="50" charset="0"/>
                <a:ea typeface="MS PGothic" panose="020B0600070205080204" pitchFamily="34" charset="-128"/>
              </a:rPr>
              <a:t>and sports equipment in the video? How was it created to help make sure every child could join in the play?</a:t>
            </a:r>
          </a:p>
          <a:p>
            <a:pPr marL="342900" marR="0" lvl="0" indent="-342900">
              <a:lnSpc>
                <a:spcPct val="107000"/>
              </a:lnSpc>
              <a:spcBef>
                <a:spcPts val="0"/>
              </a:spcBef>
              <a:spcAft>
                <a:spcPts val="800"/>
              </a:spcAft>
              <a:buClr>
                <a:srgbClr val="FF2D7B"/>
              </a:buClr>
              <a:buFont typeface="Arial" panose="020B0604020202020204" pitchFamily="34" charset="0"/>
              <a:buChar char="•"/>
            </a:pPr>
            <a:r>
              <a:rPr lang="en-US" sz="2800">
                <a:solidFill>
                  <a:schemeClr val="bg1"/>
                </a:solidFill>
              </a:rPr>
              <a:t>Which rights do you think might be hardest for Elan to access? </a:t>
            </a:r>
            <a:endParaRPr lang="en-US" sz="2800">
              <a:solidFill>
                <a:schemeClr val="bg1"/>
              </a:solidFill>
              <a:latin typeface="Fuse V.2 Display" panose="00000500000000000000" pitchFamily="50" charset="0"/>
              <a:ea typeface="MS PGothic" panose="020B0600070205080204" pitchFamily="34" charset="-128"/>
            </a:endParaRPr>
          </a:p>
        </p:txBody>
      </p:sp>
    </p:spTree>
    <p:extLst>
      <p:ext uri="{BB962C8B-B14F-4D97-AF65-F5344CB8AC3E}">
        <p14:creationId xmlns:p14="http://schemas.microsoft.com/office/powerpoint/2010/main" val="266809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ubtitle 2">
            <a:extLst>
              <a:ext uri="{FF2B5EF4-FFF2-40B4-BE49-F238E27FC236}">
                <a16:creationId xmlns:a16="http://schemas.microsoft.com/office/drawing/2014/main" id="{C0F0E9DB-030B-A53F-E7CA-95AE709F62B6}"/>
              </a:ext>
            </a:extLst>
          </p:cNvPr>
          <p:cNvSpPr txBox="1">
            <a:spLocks noChangeArrowheads="1"/>
          </p:cNvSpPr>
          <p:nvPr/>
        </p:nvSpPr>
        <p:spPr bwMode="auto">
          <a:xfrm>
            <a:off x="216263" y="208090"/>
            <a:ext cx="6697133" cy="55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90000"/>
              </a:lnSpc>
              <a:spcBef>
                <a:spcPts val="1333"/>
              </a:spcBef>
              <a:spcAft>
                <a:spcPct val="0"/>
              </a:spcAft>
            </a:pPr>
            <a:r>
              <a:rPr lang="en-US" altLang="en-US" sz="3200" b="1">
                <a:solidFill>
                  <a:srgbClr val="00AEEF"/>
                </a:solidFill>
                <a:latin typeface="Fuse V.2 Display Black" panose="00000A00000000000000" pitchFamily="50" charset="0"/>
              </a:rPr>
              <a:t>Play for Every Child</a:t>
            </a:r>
          </a:p>
        </p:txBody>
      </p:sp>
      <p:pic>
        <p:nvPicPr>
          <p:cNvPr id="3" name="Picture 2">
            <a:extLst>
              <a:ext uri="{FF2B5EF4-FFF2-40B4-BE49-F238E27FC236}">
                <a16:creationId xmlns:a16="http://schemas.microsoft.com/office/drawing/2014/main" id="{CCC787D0-E11D-864E-6604-2067465CB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8083">
            <a:off x="3435410" y="3260790"/>
            <a:ext cx="5621204" cy="384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5E42F7B3-9D8E-FB92-5C67-9FB492F8AA2F}"/>
              </a:ext>
            </a:extLst>
          </p:cNvPr>
          <p:cNvGrpSpPr/>
          <p:nvPr/>
        </p:nvGrpSpPr>
        <p:grpSpPr>
          <a:xfrm>
            <a:off x="6605119" y="-227179"/>
            <a:ext cx="5338233" cy="3911272"/>
            <a:chOff x="350662" y="909436"/>
            <a:chExt cx="5338233" cy="3911272"/>
          </a:xfrm>
        </p:grpSpPr>
        <p:pic>
          <p:nvPicPr>
            <p:cNvPr id="2" name="Picture 2">
              <a:extLst>
                <a:ext uri="{FF2B5EF4-FFF2-40B4-BE49-F238E27FC236}">
                  <a16:creationId xmlns:a16="http://schemas.microsoft.com/office/drawing/2014/main" id="{DE2DB6E1-47A2-2936-F012-405F9AD1F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485681">
              <a:off x="350662" y="909436"/>
              <a:ext cx="5338233" cy="374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le 1">
              <a:extLst>
                <a:ext uri="{FF2B5EF4-FFF2-40B4-BE49-F238E27FC236}">
                  <a16:creationId xmlns:a16="http://schemas.microsoft.com/office/drawing/2014/main" id="{75D9AABC-431D-942A-0F77-256B5A850B09}"/>
                </a:ext>
              </a:extLst>
            </p:cNvPr>
            <p:cNvSpPr txBox="1">
              <a:spLocks noChangeArrowheads="1"/>
            </p:cNvSpPr>
            <p:nvPr/>
          </p:nvSpPr>
          <p:spPr bwMode="auto">
            <a:xfrm>
              <a:off x="404795" y="1461025"/>
              <a:ext cx="4400163" cy="42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1219170" fontAlgn="base">
                <a:spcBef>
                  <a:spcPct val="0"/>
                </a:spcBef>
                <a:spcAft>
                  <a:spcPct val="0"/>
                </a:spcAft>
              </a:pPr>
              <a:r>
                <a:rPr lang="en-US" altLang="en-US" sz="2500" b="1">
                  <a:solidFill>
                    <a:prstClr val="white"/>
                  </a:solidFill>
                  <a:latin typeface="Fuse V.2 Display Bold" pitchFamily="2" charset="0"/>
                </a:rPr>
                <a:t>Article 22: Refugee Children</a:t>
              </a:r>
            </a:p>
          </p:txBody>
        </p:sp>
        <p:sp>
          <p:nvSpPr>
            <p:cNvPr id="4" name="Title 1">
              <a:extLst>
                <a:ext uri="{FF2B5EF4-FFF2-40B4-BE49-F238E27FC236}">
                  <a16:creationId xmlns:a16="http://schemas.microsoft.com/office/drawing/2014/main" id="{385B8B43-2B5C-B673-D8FF-2E4CB1015DB9}"/>
                </a:ext>
              </a:extLst>
            </p:cNvPr>
            <p:cNvSpPr txBox="1">
              <a:spLocks noChangeArrowheads="1"/>
            </p:cNvSpPr>
            <p:nvPr/>
          </p:nvSpPr>
          <p:spPr bwMode="auto">
            <a:xfrm>
              <a:off x="1171011" y="2037291"/>
              <a:ext cx="3665413" cy="278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9585" fontAlgn="base">
                <a:spcBef>
                  <a:spcPct val="20000"/>
                </a:spcBef>
                <a:spcAft>
                  <a:spcPct val="0"/>
                </a:spcAft>
              </a:pPr>
              <a:r>
                <a:rPr lang="en-US" altLang="en-US">
                  <a:solidFill>
                    <a:srgbClr val="FFFFFF"/>
                  </a:solidFill>
                  <a:latin typeface="Fuse V.2 Display" panose="00000500000000000000" pitchFamily="50" charset="0"/>
                </a:rPr>
                <a:t>Children who move from their home country to another country as refugees (because it was not safe for them to stay there) should get help and protection and have the same rights as children born in                 that country.</a:t>
              </a:r>
            </a:p>
          </p:txBody>
        </p:sp>
      </p:grpSp>
      <p:sp>
        <p:nvSpPr>
          <p:cNvPr id="5" name="Title 1">
            <a:extLst>
              <a:ext uri="{FF2B5EF4-FFF2-40B4-BE49-F238E27FC236}">
                <a16:creationId xmlns:a16="http://schemas.microsoft.com/office/drawing/2014/main" id="{8B34861B-0BA2-DE9F-F448-F051853DE005}"/>
              </a:ext>
            </a:extLst>
          </p:cNvPr>
          <p:cNvSpPr txBox="1">
            <a:spLocks noChangeArrowheads="1"/>
          </p:cNvSpPr>
          <p:nvPr/>
        </p:nvSpPr>
        <p:spPr bwMode="auto">
          <a:xfrm rot="21381367">
            <a:off x="5036528" y="3723289"/>
            <a:ext cx="3616748" cy="48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spcBef>
                <a:spcPct val="0"/>
              </a:spcBef>
              <a:spcAft>
                <a:spcPct val="0"/>
              </a:spcAft>
            </a:pPr>
            <a:r>
              <a:rPr lang="en-US" altLang="en-US" sz="2500" b="1">
                <a:solidFill>
                  <a:prstClr val="white"/>
                </a:solidFill>
                <a:latin typeface="Fuse V.2 Display Bold" pitchFamily="2" charset="0"/>
              </a:rPr>
              <a:t>Article 24: Health, </a:t>
            </a:r>
          </a:p>
          <a:p>
            <a:pPr defTabSz="1219170" fontAlgn="base">
              <a:spcBef>
                <a:spcPct val="0"/>
              </a:spcBef>
              <a:spcAft>
                <a:spcPct val="0"/>
              </a:spcAft>
            </a:pPr>
            <a:r>
              <a:rPr lang="en-US" altLang="en-US" sz="2500" b="1">
                <a:solidFill>
                  <a:prstClr val="white"/>
                </a:solidFill>
                <a:latin typeface="Fuse V.2 Display Bold" pitchFamily="2" charset="0"/>
              </a:rPr>
              <a:t>Water, </a:t>
            </a:r>
            <a:r>
              <a:rPr lang="en-US" altLang="en-US" sz="2500" b="1" err="1">
                <a:solidFill>
                  <a:prstClr val="white"/>
                </a:solidFill>
                <a:latin typeface="Fuse V.2 Display Bold" pitchFamily="2" charset="0"/>
              </a:rPr>
              <a:t>Food,Environment</a:t>
            </a:r>
            <a:endParaRPr lang="en-US" altLang="en-US" sz="2500" b="1">
              <a:solidFill>
                <a:prstClr val="white"/>
              </a:solidFill>
              <a:latin typeface="Fuse V.2 Display Bold" pitchFamily="2" charset="0"/>
            </a:endParaRPr>
          </a:p>
        </p:txBody>
      </p:sp>
      <p:sp>
        <p:nvSpPr>
          <p:cNvPr id="8" name="TextBox 7">
            <a:extLst>
              <a:ext uri="{FF2B5EF4-FFF2-40B4-BE49-F238E27FC236}">
                <a16:creationId xmlns:a16="http://schemas.microsoft.com/office/drawing/2014/main" id="{38CDB453-C2E1-A330-AAE2-B907D7C3D3B3}"/>
              </a:ext>
            </a:extLst>
          </p:cNvPr>
          <p:cNvSpPr txBox="1"/>
          <p:nvPr/>
        </p:nvSpPr>
        <p:spPr>
          <a:xfrm rot="21351811">
            <a:off x="4794841" y="4682082"/>
            <a:ext cx="3876270" cy="1754326"/>
          </a:xfrm>
          <a:prstGeom prst="rect">
            <a:avLst/>
          </a:prstGeom>
          <a:noFill/>
        </p:spPr>
        <p:txBody>
          <a:bodyPr wrap="square">
            <a:spAutoFit/>
          </a:bodyPr>
          <a:lstStyle/>
          <a:p>
            <a:r>
              <a:rPr lang="en-US">
                <a:solidFill>
                  <a:srgbClr val="FFFFFF"/>
                </a:solidFill>
                <a:latin typeface="Fuse V.2 Display" panose="00000500000000000000" pitchFamily="50" charset="0"/>
                <a:ea typeface="MS PGothic" panose="020B0600070205080204" pitchFamily="34" charset="-128"/>
              </a:rPr>
              <a:t>Children have the right to the best health care possible, clean water to drink, healthy food and a clean and safe environment to live in. All adults and children should have information about how to stay safe and healthy.</a:t>
            </a:r>
            <a:endParaRPr lang="en-US"/>
          </a:p>
        </p:txBody>
      </p:sp>
      <p:pic>
        <p:nvPicPr>
          <p:cNvPr id="15" name="Picture 14">
            <a:extLst>
              <a:ext uri="{FF2B5EF4-FFF2-40B4-BE49-F238E27FC236}">
                <a16:creationId xmlns:a16="http://schemas.microsoft.com/office/drawing/2014/main" id="{FD628D5A-D806-C7A4-4E60-1C8F33B3E926}"/>
              </a:ext>
            </a:extLst>
          </p:cNvPr>
          <p:cNvPicPr>
            <a:picLocks noChangeAspect="1"/>
          </p:cNvPicPr>
          <p:nvPr/>
        </p:nvPicPr>
        <p:blipFill>
          <a:blip r:embed="rId4"/>
          <a:stretch>
            <a:fillRect/>
          </a:stretch>
        </p:blipFill>
        <p:spPr>
          <a:xfrm>
            <a:off x="6481934" y="1036734"/>
            <a:ext cx="912233" cy="1104958"/>
          </a:xfrm>
          <a:prstGeom prst="rect">
            <a:avLst/>
          </a:prstGeom>
        </p:spPr>
      </p:pic>
      <p:pic>
        <p:nvPicPr>
          <p:cNvPr id="16" name="Picture 15">
            <a:extLst>
              <a:ext uri="{FF2B5EF4-FFF2-40B4-BE49-F238E27FC236}">
                <a16:creationId xmlns:a16="http://schemas.microsoft.com/office/drawing/2014/main" id="{450D8E3F-51A1-F127-F8D5-5FB223932741}"/>
              </a:ext>
            </a:extLst>
          </p:cNvPr>
          <p:cNvPicPr>
            <a:picLocks noChangeAspect="1"/>
          </p:cNvPicPr>
          <p:nvPr/>
        </p:nvPicPr>
        <p:blipFill>
          <a:blip r:embed="rId5"/>
          <a:stretch>
            <a:fillRect/>
          </a:stretch>
        </p:blipFill>
        <p:spPr>
          <a:xfrm>
            <a:off x="3317879" y="4349946"/>
            <a:ext cx="1050453" cy="1393155"/>
          </a:xfrm>
          <a:prstGeom prst="rect">
            <a:avLst/>
          </a:prstGeom>
        </p:spPr>
      </p:pic>
      <p:sp>
        <p:nvSpPr>
          <p:cNvPr id="11" name="TextBox 10">
            <a:extLst>
              <a:ext uri="{FF2B5EF4-FFF2-40B4-BE49-F238E27FC236}">
                <a16:creationId xmlns:a16="http://schemas.microsoft.com/office/drawing/2014/main" id="{7BE189E4-368D-CC15-1E25-9971A96FBC1E}"/>
              </a:ext>
            </a:extLst>
          </p:cNvPr>
          <p:cNvSpPr txBox="1"/>
          <p:nvPr/>
        </p:nvSpPr>
        <p:spPr>
          <a:xfrm>
            <a:off x="421508" y="5415898"/>
            <a:ext cx="3301939" cy="954107"/>
          </a:xfrm>
          <a:prstGeom prst="rect">
            <a:avLst/>
          </a:prstGeom>
          <a:noFill/>
        </p:spPr>
        <p:txBody>
          <a:bodyPr wrap="square">
            <a:spAutoFit/>
          </a:bodyPr>
          <a:lstStyle/>
          <a:p>
            <a:r>
              <a:rPr lang="en-GB" sz="28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 these</a:t>
            </a:r>
          </a:p>
          <a:p>
            <a:r>
              <a:rPr lang="en-GB" sz="28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rights mean to you? </a:t>
            </a:r>
          </a:p>
        </p:txBody>
      </p:sp>
      <p:grpSp>
        <p:nvGrpSpPr>
          <p:cNvPr id="9" name="Group 8">
            <a:extLst>
              <a:ext uri="{FF2B5EF4-FFF2-40B4-BE49-F238E27FC236}">
                <a16:creationId xmlns:a16="http://schemas.microsoft.com/office/drawing/2014/main" id="{C70B00C5-BCDE-6441-7D46-ECA45E302318}"/>
              </a:ext>
            </a:extLst>
          </p:cNvPr>
          <p:cNvGrpSpPr/>
          <p:nvPr/>
        </p:nvGrpSpPr>
        <p:grpSpPr>
          <a:xfrm>
            <a:off x="408688" y="656009"/>
            <a:ext cx="5884115" cy="3640899"/>
            <a:chOff x="2466530" y="3389489"/>
            <a:chExt cx="5884115" cy="3640899"/>
          </a:xfrm>
        </p:grpSpPr>
        <p:pic>
          <p:nvPicPr>
            <p:cNvPr id="34821" name="Picture 2">
              <a:extLst>
                <a:ext uri="{FF2B5EF4-FFF2-40B4-BE49-F238E27FC236}">
                  <a16:creationId xmlns:a16="http://schemas.microsoft.com/office/drawing/2014/main" id="{2D6D2396-F73C-3CDC-EF3A-7731601FB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250336">
              <a:off x="2466530" y="3389489"/>
              <a:ext cx="5884115" cy="36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30FC8F9-4195-63D2-AAB1-0903C08E8D55}"/>
                </a:ext>
              </a:extLst>
            </p:cNvPr>
            <p:cNvSpPr txBox="1">
              <a:spLocks noChangeArrowheads="1"/>
            </p:cNvSpPr>
            <p:nvPr/>
          </p:nvSpPr>
          <p:spPr bwMode="auto">
            <a:xfrm rot="21442900">
              <a:off x="2548274" y="3866974"/>
              <a:ext cx="3992718" cy="4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spcBef>
                  <a:spcPct val="0"/>
                </a:spcBef>
                <a:spcAft>
                  <a:spcPct val="0"/>
                </a:spcAft>
              </a:pPr>
              <a:r>
                <a:rPr lang="en-US" altLang="en-US" sz="2500" b="1">
                  <a:solidFill>
                    <a:prstClr val="white"/>
                  </a:solidFill>
                  <a:latin typeface="Fuse V.2 Display Bold" pitchFamily="2" charset="0"/>
                </a:rPr>
                <a:t>Article 2: No Discrimination</a:t>
              </a:r>
            </a:p>
            <a:p>
              <a:pPr defTabSz="1219170" fontAlgn="base">
                <a:spcBef>
                  <a:spcPct val="0"/>
                </a:spcBef>
                <a:spcAft>
                  <a:spcPct val="0"/>
                </a:spcAft>
              </a:pPr>
              <a:endParaRPr lang="en-US" altLang="en-US" sz="2500" b="1">
                <a:solidFill>
                  <a:prstClr val="white"/>
                </a:solidFill>
                <a:latin typeface="Fuse V.2 Display Bold" pitchFamily="2" charset="0"/>
              </a:endParaRPr>
            </a:p>
          </p:txBody>
        </p:sp>
        <p:sp>
          <p:nvSpPr>
            <p:cNvPr id="10" name="TextBox 9">
              <a:extLst>
                <a:ext uri="{FF2B5EF4-FFF2-40B4-BE49-F238E27FC236}">
                  <a16:creationId xmlns:a16="http://schemas.microsoft.com/office/drawing/2014/main" id="{87EECD32-6BE7-05A1-D92F-73F3B815BF57}"/>
                </a:ext>
              </a:extLst>
            </p:cNvPr>
            <p:cNvSpPr txBox="1"/>
            <p:nvPr/>
          </p:nvSpPr>
          <p:spPr>
            <a:xfrm rot="21361700">
              <a:off x="2822504" y="4240595"/>
              <a:ext cx="4046926" cy="615553"/>
            </a:xfrm>
            <a:prstGeom prst="rect">
              <a:avLst/>
            </a:prstGeom>
            <a:noFill/>
          </p:spPr>
          <p:txBody>
            <a:bodyPr wrap="square">
              <a:spAutoFit/>
            </a:bodyPr>
            <a:lstStyle/>
            <a:p>
              <a:pPr defTabSz="609585" fontAlgn="base">
                <a:spcBef>
                  <a:spcPct val="20000"/>
                </a:spcBef>
                <a:spcAft>
                  <a:spcPct val="0"/>
                </a:spcAft>
              </a:pPr>
              <a:r>
                <a:rPr lang="en-US" sz="1700">
                  <a:solidFill>
                    <a:schemeClr val="bg1"/>
                  </a:solidFill>
                </a:rPr>
                <a:t>All children have all these rights, no matter who they are, where they live, what</a:t>
              </a:r>
              <a:endParaRPr lang="en-US" sz="1700">
                <a:solidFill>
                  <a:srgbClr val="FFFFFF"/>
                </a:solidFill>
                <a:latin typeface="Fuse V.2 Display" panose="00000500000000000000" pitchFamily="50" charset="0"/>
                <a:ea typeface="MS PGothic" panose="020B0600070205080204" pitchFamily="34" charset="-128"/>
              </a:endParaRPr>
            </a:p>
          </p:txBody>
        </p:sp>
        <p:sp>
          <p:nvSpPr>
            <p:cNvPr id="18" name="TextBox 17">
              <a:extLst>
                <a:ext uri="{FF2B5EF4-FFF2-40B4-BE49-F238E27FC236}">
                  <a16:creationId xmlns:a16="http://schemas.microsoft.com/office/drawing/2014/main" id="{E5DD5685-B358-358C-2E49-CB431CDEA14E}"/>
                </a:ext>
              </a:extLst>
            </p:cNvPr>
            <p:cNvSpPr txBox="1"/>
            <p:nvPr/>
          </p:nvSpPr>
          <p:spPr>
            <a:xfrm rot="21324686">
              <a:off x="3387741" y="4690882"/>
              <a:ext cx="4676577" cy="877163"/>
            </a:xfrm>
            <a:prstGeom prst="rect">
              <a:avLst/>
            </a:prstGeom>
            <a:noFill/>
          </p:spPr>
          <p:txBody>
            <a:bodyPr wrap="square">
              <a:spAutoFit/>
            </a:bodyPr>
            <a:lstStyle/>
            <a:p>
              <a:r>
                <a:rPr lang="en-US" sz="1700">
                  <a:solidFill>
                    <a:schemeClr val="bg1"/>
                  </a:solidFill>
                </a:rPr>
                <a:t>language they speak, what their religion is, what </a:t>
              </a:r>
              <a:r>
                <a:rPr lang="en-US" sz="1700">
                  <a:solidFill>
                    <a:schemeClr val="bg1"/>
                  </a:solidFill>
                  <a:latin typeface="Fuse V.2 Display" panose="00000500000000000000" pitchFamily="50" charset="0"/>
                  <a:ea typeface="MS PGothic" panose="020B0600070205080204" pitchFamily="34" charset="-128"/>
                </a:rPr>
                <a:t>they think, what they look like, if they are a </a:t>
              </a:r>
              <a:r>
                <a:rPr lang="en-US" sz="1700">
                  <a:solidFill>
                    <a:srgbClr val="FFFFFF"/>
                  </a:solidFill>
                  <a:latin typeface="Fuse V.2 Display" panose="00000500000000000000" pitchFamily="50" charset="0"/>
                  <a:ea typeface="MS PGothic" panose="020B0600070205080204" pitchFamily="34" charset="-128"/>
                </a:rPr>
                <a:t>boy or girl, if they have a disability, if they are rich or poor, </a:t>
              </a:r>
              <a:endParaRPr lang="en-US" sz="1700"/>
            </a:p>
          </p:txBody>
        </p:sp>
        <p:sp>
          <p:nvSpPr>
            <p:cNvPr id="20" name="TextBox 19">
              <a:extLst>
                <a:ext uri="{FF2B5EF4-FFF2-40B4-BE49-F238E27FC236}">
                  <a16:creationId xmlns:a16="http://schemas.microsoft.com/office/drawing/2014/main" id="{6E39ED34-4016-8421-4B84-C947AAA28916}"/>
                </a:ext>
              </a:extLst>
            </p:cNvPr>
            <p:cNvSpPr txBox="1"/>
            <p:nvPr/>
          </p:nvSpPr>
          <p:spPr>
            <a:xfrm rot="21309618">
              <a:off x="3028698" y="5506956"/>
              <a:ext cx="4694046" cy="1138773"/>
            </a:xfrm>
            <a:prstGeom prst="rect">
              <a:avLst/>
            </a:prstGeom>
            <a:noFill/>
          </p:spPr>
          <p:txBody>
            <a:bodyPr wrap="square">
              <a:spAutoFit/>
            </a:bodyPr>
            <a:lstStyle/>
            <a:p>
              <a:r>
                <a:rPr lang="en-US" sz="1700">
                  <a:solidFill>
                    <a:srgbClr val="FFFFFF"/>
                  </a:solidFill>
                  <a:latin typeface="Fuse V.2 Display" panose="00000500000000000000" pitchFamily="50" charset="0"/>
                  <a:ea typeface="MS PGothic" panose="020B0600070205080204" pitchFamily="34" charset="-128"/>
                </a:rPr>
                <a:t>and no matter who their parents or families are or what their parents or families believe or </a:t>
              </a:r>
            </a:p>
            <a:p>
              <a:r>
                <a:rPr lang="en-US" sz="1700">
                  <a:solidFill>
                    <a:srgbClr val="FFFFFF"/>
                  </a:solidFill>
                  <a:latin typeface="Fuse V.2 Display" panose="00000500000000000000" pitchFamily="50" charset="0"/>
                  <a:ea typeface="MS PGothic" panose="020B0600070205080204" pitchFamily="34" charset="-128"/>
                </a:rPr>
                <a:t>do. No child should be treated unfairly</a:t>
              </a:r>
            </a:p>
            <a:p>
              <a:r>
                <a:rPr lang="en-US" sz="1700">
                  <a:solidFill>
                    <a:srgbClr val="FFFFFF"/>
                  </a:solidFill>
                  <a:latin typeface="Fuse V.2 Display" panose="00000500000000000000" pitchFamily="50" charset="0"/>
                  <a:ea typeface="MS PGothic" panose="020B0600070205080204" pitchFamily="34" charset="-128"/>
                </a:rPr>
                <a:t>for any reason.</a:t>
              </a:r>
              <a:endParaRPr lang="en-US" sz="1700"/>
            </a:p>
          </p:txBody>
        </p:sp>
      </p:grpSp>
      <p:pic>
        <p:nvPicPr>
          <p:cNvPr id="12" name="Picture 11">
            <a:extLst>
              <a:ext uri="{FF2B5EF4-FFF2-40B4-BE49-F238E27FC236}">
                <a16:creationId xmlns:a16="http://schemas.microsoft.com/office/drawing/2014/main" id="{C714E543-36B0-3389-AFBC-216B0A2B70B8}"/>
              </a:ext>
            </a:extLst>
          </p:cNvPr>
          <p:cNvPicPr>
            <a:picLocks noChangeAspect="1"/>
          </p:cNvPicPr>
          <p:nvPr/>
        </p:nvPicPr>
        <p:blipFill>
          <a:blip r:embed="rId6"/>
          <a:stretch>
            <a:fillRect/>
          </a:stretch>
        </p:blipFill>
        <p:spPr>
          <a:xfrm>
            <a:off x="4754836" y="572082"/>
            <a:ext cx="852951" cy="1127327"/>
          </a:xfrm>
          <a:prstGeom prst="rect">
            <a:avLst/>
          </a:prstGeom>
        </p:spPr>
      </p:pic>
    </p:spTree>
    <p:extLst>
      <p:ext uri="{BB962C8B-B14F-4D97-AF65-F5344CB8AC3E}">
        <p14:creationId xmlns:p14="http://schemas.microsoft.com/office/powerpoint/2010/main" val="2426694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Subtitle 2">
            <a:extLst>
              <a:ext uri="{FF2B5EF4-FFF2-40B4-BE49-F238E27FC236}">
                <a16:creationId xmlns:a16="http://schemas.microsoft.com/office/drawing/2014/main" id="{3098C5A2-8EA3-50E9-2502-70D25D094EDE}"/>
              </a:ext>
            </a:extLst>
          </p:cNvPr>
          <p:cNvSpPr txBox="1">
            <a:spLocks/>
          </p:cNvSpPr>
          <p:nvPr/>
        </p:nvSpPr>
        <p:spPr bwMode="auto">
          <a:xfrm>
            <a:off x="6096000" y="1895071"/>
            <a:ext cx="6697132"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609585"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Fuse V.2 Display" panose="00000500000000000000" pitchFamily="50" charset="0"/>
                <a:ea typeface="MS PGothic" panose="020B0600070205080204" pitchFamily="34" charset="-128"/>
                <a:cs typeface="+mn-cs"/>
              </a:rPr>
              <a:t>Play the ‘Human Mobile Phone’ game two ways</a:t>
            </a:r>
          </a:p>
        </p:txBody>
      </p:sp>
      <p:sp>
        <p:nvSpPr>
          <p:cNvPr id="39941" name="Subtitle 2">
            <a:extLst>
              <a:ext uri="{FF2B5EF4-FFF2-40B4-BE49-F238E27FC236}">
                <a16:creationId xmlns:a16="http://schemas.microsoft.com/office/drawing/2014/main" id="{44EAFA81-4C50-484A-FDC8-2F713CC1DE61}"/>
              </a:ext>
            </a:extLst>
          </p:cNvPr>
          <p:cNvSpPr txBox="1">
            <a:spLocks/>
          </p:cNvSpPr>
          <p:nvPr/>
        </p:nvSpPr>
        <p:spPr bwMode="auto">
          <a:xfrm>
            <a:off x="6902364" y="2588901"/>
            <a:ext cx="5084404" cy="211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04792" marR="0" lvl="0" indent="-304792" algn="l" defTabSz="609585" rtl="0" eaLnBrk="1" fontAlgn="base" latinLnBrk="0" hangingPunct="1">
              <a:lnSpc>
                <a:spcPct val="100000"/>
              </a:lnSpc>
              <a:spcBef>
                <a:spcPct val="20000"/>
              </a:spcBef>
              <a:spcAft>
                <a:spcPct val="0"/>
              </a:spcAft>
              <a:buClr>
                <a:srgbClr val="E73078"/>
              </a:buClr>
              <a:buSzTx/>
              <a:buFont typeface="Calibri Light" panose="020F0302020204030204" pitchFamily="34" charset="0"/>
              <a:buAutoNum type="arabicPeriod"/>
              <a:tabLst/>
              <a:defRPr/>
            </a:pPr>
            <a:r>
              <a:rPr kumimoji="0" lang="en-US" altLang="en-US" sz="3600" b="0" i="0" u="none" strike="noStrike" kern="1200" cap="none" spc="0" normalizeH="0" baseline="0" noProof="0">
                <a:ln>
                  <a:noFill/>
                </a:ln>
                <a:solidFill>
                  <a:prstClr val="white"/>
                </a:solidFill>
                <a:effectLst/>
                <a:uLnTx/>
                <a:uFillTx/>
                <a:latin typeface="Univers LT Pro 55" panose="020B0603020202020204" pitchFamily="34" charset="0"/>
                <a:ea typeface="MS PGothic" panose="020B0600070205080204" pitchFamily="34" charset="-128"/>
                <a:cs typeface="+mn-cs"/>
              </a:rPr>
              <a:t> Pass the message by whispering</a:t>
            </a:r>
          </a:p>
          <a:p>
            <a:pPr marL="304792" marR="0" lvl="0" indent="-304792" algn="l" defTabSz="609585" rtl="0" eaLnBrk="1" fontAlgn="base" latinLnBrk="0" hangingPunct="1">
              <a:lnSpc>
                <a:spcPct val="100000"/>
              </a:lnSpc>
              <a:spcBef>
                <a:spcPct val="20000"/>
              </a:spcBef>
              <a:spcAft>
                <a:spcPct val="0"/>
              </a:spcAft>
              <a:buClr>
                <a:srgbClr val="E73078"/>
              </a:buClr>
              <a:buSzTx/>
              <a:buFont typeface="Calibri Light" panose="020F0302020204030204" pitchFamily="34" charset="0"/>
              <a:buAutoNum type="arabicPeriod"/>
              <a:tabLst/>
              <a:defRPr/>
            </a:pPr>
            <a:endParaRPr kumimoji="0" lang="en-US" altLang="en-US" sz="3600" b="0" i="0" u="none" strike="noStrike" kern="1200" cap="none" spc="0" normalizeH="0" baseline="0" noProof="0">
              <a:ln>
                <a:noFill/>
              </a:ln>
              <a:solidFill>
                <a:prstClr val="white"/>
              </a:solidFill>
              <a:effectLst/>
              <a:uLnTx/>
              <a:uFillTx/>
              <a:latin typeface="Univers LT Pro 55" panose="020B0603020202020204" pitchFamily="34" charset="0"/>
              <a:ea typeface="MS PGothic" panose="020B0600070205080204" pitchFamily="34" charset="-128"/>
              <a:cs typeface="+mn-cs"/>
            </a:endParaRPr>
          </a:p>
          <a:p>
            <a:pPr marL="304792" marR="0" lvl="0" indent="-304792" algn="l" defTabSz="609585" rtl="0" eaLnBrk="1" fontAlgn="base" latinLnBrk="0" hangingPunct="1">
              <a:lnSpc>
                <a:spcPct val="100000"/>
              </a:lnSpc>
              <a:spcBef>
                <a:spcPct val="20000"/>
              </a:spcBef>
              <a:spcAft>
                <a:spcPct val="0"/>
              </a:spcAft>
              <a:buClr>
                <a:srgbClr val="E73078"/>
              </a:buClr>
              <a:buSzTx/>
              <a:buFont typeface="Calibri Light" panose="020F0302020204030204" pitchFamily="34" charset="0"/>
              <a:buAutoNum type="arabicPeriod"/>
              <a:tabLst/>
              <a:defRPr/>
            </a:pPr>
            <a:r>
              <a:rPr kumimoji="0" lang="en-US" altLang="en-US" sz="3600" b="0" i="0" u="none" strike="noStrike" kern="1200" cap="none" spc="0" normalizeH="0" baseline="0" noProof="0">
                <a:ln>
                  <a:noFill/>
                </a:ln>
                <a:solidFill>
                  <a:prstClr val="white"/>
                </a:solidFill>
                <a:effectLst/>
                <a:uLnTx/>
                <a:uFillTx/>
                <a:latin typeface="Univers LT Pro 55" panose="020B0603020202020204" pitchFamily="34" charset="0"/>
                <a:ea typeface="MS PGothic" panose="020B0600070205080204" pitchFamily="34" charset="-128"/>
                <a:cs typeface="+mn-cs"/>
              </a:rPr>
              <a:t> Pass the message without speaking</a:t>
            </a:r>
          </a:p>
        </p:txBody>
      </p:sp>
      <p:sp>
        <p:nvSpPr>
          <p:cNvPr id="39942" name="Subtitle 2">
            <a:extLst>
              <a:ext uri="{FF2B5EF4-FFF2-40B4-BE49-F238E27FC236}">
                <a16:creationId xmlns:a16="http://schemas.microsoft.com/office/drawing/2014/main" id="{BAB19004-EBA1-07D6-9EEB-3494FC289A96}"/>
              </a:ext>
            </a:extLst>
          </p:cNvPr>
          <p:cNvSpPr txBox="1">
            <a:spLocks noChangeArrowheads="1"/>
          </p:cNvSpPr>
          <p:nvPr/>
        </p:nvSpPr>
        <p:spPr bwMode="auto">
          <a:xfrm>
            <a:off x="7330440" y="323650"/>
            <a:ext cx="6697133" cy="143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90000"/>
              </a:lnSpc>
              <a:spcBef>
                <a:spcPts val="1333"/>
              </a:spcBef>
              <a:spcAft>
                <a:spcPct val="0"/>
              </a:spcAft>
              <a:buClrTx/>
              <a:buSzTx/>
              <a:buFontTx/>
              <a:buNone/>
              <a:tabLst/>
              <a:defRPr/>
            </a:pPr>
            <a:r>
              <a:rPr kumimoji="0" lang="en-US" altLang="en-US" sz="3600" b="1" i="0" u="none" strike="noStrike" kern="1200" cap="none" spc="0" normalizeH="0" baseline="0" noProof="0">
                <a:ln>
                  <a:noFill/>
                </a:ln>
                <a:solidFill>
                  <a:srgbClr val="00AEEF"/>
                </a:solidFill>
                <a:effectLst/>
                <a:uLnTx/>
                <a:uFillTx/>
                <a:latin typeface="Fuse V.2 Display Black" panose="00000A00000000000000" pitchFamily="50" charset="0"/>
                <a:ea typeface="MS PGothic" panose="020B0600070205080204" pitchFamily="34" charset="-128"/>
                <a:cs typeface="+mn-cs"/>
              </a:rPr>
              <a:t>INCLUSION MEANS</a:t>
            </a:r>
          </a:p>
          <a:p>
            <a:pPr marL="0" marR="0" lvl="0" indent="0" algn="l" defTabSz="1219170" rtl="0" eaLnBrk="1" fontAlgn="base" latinLnBrk="0" hangingPunct="1">
              <a:lnSpc>
                <a:spcPct val="90000"/>
              </a:lnSpc>
              <a:spcBef>
                <a:spcPts val="1333"/>
              </a:spcBef>
              <a:spcAft>
                <a:spcPct val="0"/>
              </a:spcAft>
              <a:buClrTx/>
              <a:buSzTx/>
              <a:buFontTx/>
              <a:buNone/>
              <a:tabLst/>
              <a:defRPr/>
            </a:pPr>
            <a:r>
              <a:rPr kumimoji="0" lang="en-US" altLang="en-US" sz="3600" b="1" i="0" u="none" strike="noStrike" kern="1200" cap="none" spc="0" normalizeH="0" baseline="0" noProof="0">
                <a:ln>
                  <a:noFill/>
                </a:ln>
                <a:solidFill>
                  <a:srgbClr val="00AEEF"/>
                </a:solidFill>
                <a:effectLst/>
                <a:uLnTx/>
                <a:uFillTx/>
                <a:latin typeface="Fuse V.2 Display Black" panose="00000A00000000000000" pitchFamily="50" charset="0"/>
                <a:ea typeface="MS PGothic" panose="020B0600070205080204" pitchFamily="34" charset="-128"/>
                <a:cs typeface="+mn-cs"/>
              </a:rPr>
              <a:t>EVERY CHILD CAN PLAY!</a:t>
            </a:r>
          </a:p>
        </p:txBody>
      </p:sp>
      <p:pic>
        <p:nvPicPr>
          <p:cNvPr id="7" name="Picture 6">
            <a:extLst>
              <a:ext uri="{FF2B5EF4-FFF2-40B4-BE49-F238E27FC236}">
                <a16:creationId xmlns:a16="http://schemas.microsoft.com/office/drawing/2014/main" id="{9B303CC6-8E20-CEB5-C67F-B8973B03A3D9}"/>
              </a:ext>
            </a:extLst>
          </p:cNvPr>
          <p:cNvPicPr>
            <a:picLocks noChangeAspect="1"/>
          </p:cNvPicPr>
          <p:nvPr/>
        </p:nvPicPr>
        <p:blipFill>
          <a:blip r:embed="rId3"/>
          <a:stretch>
            <a:fillRect/>
          </a:stretch>
        </p:blipFill>
        <p:spPr>
          <a:xfrm>
            <a:off x="0" y="0"/>
            <a:ext cx="6074726" cy="6858000"/>
          </a:xfrm>
          <a:prstGeom prst="rect">
            <a:avLst/>
          </a:prstGeom>
        </p:spPr>
      </p:pic>
    </p:spTree>
    <p:extLst>
      <p:ext uri="{BB962C8B-B14F-4D97-AF65-F5344CB8AC3E}">
        <p14:creationId xmlns:p14="http://schemas.microsoft.com/office/powerpoint/2010/main" val="4091491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477936" y="662593"/>
            <a:ext cx="8095947" cy="84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1219170" fontAlgn="base">
              <a:lnSpc>
                <a:spcPct val="70000"/>
              </a:lnSpc>
              <a:spcBef>
                <a:spcPct val="0"/>
              </a:spcBef>
              <a:spcAft>
                <a:spcPct val="0"/>
              </a:spcAft>
            </a:pPr>
            <a:r>
              <a:rPr lang="en-US" altLang="en-US" sz="5867" b="1">
                <a:solidFill>
                  <a:prstClr val="white"/>
                </a:solidFill>
                <a:latin typeface="Fuse V.2 Display Black" panose="00000A00000000000000" pitchFamily="50" charset="0"/>
              </a:rPr>
              <a:t>GETTING HELP</a:t>
            </a:r>
          </a:p>
        </p:txBody>
      </p:sp>
      <p:sp>
        <p:nvSpPr>
          <p:cNvPr id="3" name="TextBox 2">
            <a:extLst>
              <a:ext uri="{FF2B5EF4-FFF2-40B4-BE49-F238E27FC236}">
                <a16:creationId xmlns:a16="http://schemas.microsoft.com/office/drawing/2014/main" id="{DF14D0F1-7066-FCED-102C-0E5DD9D1B91D}"/>
              </a:ext>
            </a:extLst>
          </p:cNvPr>
          <p:cNvSpPr txBox="1"/>
          <p:nvPr/>
        </p:nvSpPr>
        <p:spPr>
          <a:xfrm>
            <a:off x="6778354" y="4045189"/>
            <a:ext cx="4351200" cy="954107"/>
          </a:xfrm>
          <a:prstGeom prst="rect">
            <a:avLst/>
          </a:prstGeom>
          <a:noFill/>
        </p:spPr>
        <p:txBody>
          <a:bodyPr wrap="square">
            <a:spAutoFit/>
          </a:bodyPr>
          <a:lstStyle/>
          <a:p>
            <a:pPr marL="457200" indent="-457200" algn="l">
              <a:buClr>
                <a:srgbClr val="FF2F92"/>
              </a:buClr>
              <a:buFont typeface="Arial" panose="020B0604020202020204" pitchFamily="34" charset="0"/>
              <a:buChar char="•"/>
            </a:pPr>
            <a:r>
              <a:rPr lang="en-US" sz="2800" b="0" i="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youngminds.org.uk</a:t>
            </a:r>
            <a:endParaRPr lang="en-US" sz="2800" b="0" i="0">
              <a:solidFill>
                <a:schemeClr val="bg1"/>
              </a:solidFill>
              <a:effectLst/>
              <a:latin typeface="Arial" panose="020B0604020202020204" pitchFamily="34" charset="0"/>
            </a:endParaRPr>
          </a:p>
          <a:p>
            <a:pPr marL="457200" indent="-457200" algn="l">
              <a:buClr>
                <a:srgbClr val="FF2F92"/>
              </a:buClr>
              <a:buFont typeface="Arial" panose="020B0604020202020204" pitchFamily="34" charset="0"/>
              <a:buChar char="•"/>
            </a:pPr>
            <a:r>
              <a:rPr lang="en-US" sz="2800" b="0" i="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nspcc.org.uk</a:t>
            </a:r>
            <a:endParaRPr lang="en-US" sz="2800" b="0" i="0">
              <a:solidFill>
                <a:schemeClr val="bg1"/>
              </a:solidFill>
              <a:effectLst/>
              <a:latin typeface="Arial" panose="020B0604020202020204" pitchFamily="34" charset="0"/>
            </a:endParaRPr>
          </a:p>
        </p:txBody>
      </p:sp>
      <p:sp>
        <p:nvSpPr>
          <p:cNvPr id="7" name="Rectangle 6">
            <a:extLst>
              <a:ext uri="{FF2B5EF4-FFF2-40B4-BE49-F238E27FC236}">
                <a16:creationId xmlns:a16="http://schemas.microsoft.com/office/drawing/2014/main" id="{FDD6BC4F-C715-C2EC-C208-8BDA6E59ACB3}"/>
              </a:ext>
            </a:extLst>
          </p:cNvPr>
          <p:cNvSpPr/>
          <p:nvPr/>
        </p:nvSpPr>
        <p:spPr>
          <a:xfrm>
            <a:off x="798063" y="2358462"/>
            <a:ext cx="4807321"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rPr>
              <a:t>INSERT FACILITATOR OR TEACHER NAME AND HOW TO CONTACT</a:t>
            </a:r>
            <a:endParaRPr lang="en-US" sz="2400" b="0" i="0">
              <a:solidFill>
                <a:schemeClr val="bg1"/>
              </a:solidFill>
              <a:effectLst/>
              <a:latin typeface="Arial" panose="020B0604020202020204" pitchFamily="34" charset="0"/>
            </a:endParaRPr>
          </a:p>
        </p:txBody>
      </p:sp>
      <p:sp>
        <p:nvSpPr>
          <p:cNvPr id="9" name="TextBox 8">
            <a:extLst>
              <a:ext uri="{FF2B5EF4-FFF2-40B4-BE49-F238E27FC236}">
                <a16:creationId xmlns:a16="http://schemas.microsoft.com/office/drawing/2014/main" id="{16F87D05-F8B7-F535-D13C-870E5C2E8711}"/>
              </a:ext>
            </a:extLst>
          </p:cNvPr>
          <p:cNvSpPr txBox="1"/>
          <p:nvPr/>
        </p:nvSpPr>
        <p:spPr>
          <a:xfrm>
            <a:off x="798063" y="1720204"/>
            <a:ext cx="10965126" cy="400110"/>
          </a:xfrm>
          <a:prstGeom prst="rect">
            <a:avLst/>
          </a:prstGeom>
          <a:noFill/>
        </p:spPr>
        <p:txBody>
          <a:bodyPr wrap="square">
            <a:spAutoFit/>
          </a:bodyPr>
          <a:lstStyle/>
          <a:p>
            <a:pPr algn="l"/>
            <a:r>
              <a:rPr lang="en-US" sz="2000" b="0" i="1">
                <a:solidFill>
                  <a:schemeClr val="bg1"/>
                </a:solidFill>
                <a:effectLst/>
                <a:latin typeface="Arial" panose="020B0604020202020204" pitchFamily="34" charset="0"/>
              </a:rPr>
              <a:t>If you have any concerns about anything we have covered in the session, please reach out:</a:t>
            </a:r>
          </a:p>
        </p:txBody>
      </p:sp>
      <p:sp>
        <p:nvSpPr>
          <p:cNvPr id="10" name="Rectangle 9">
            <a:extLst>
              <a:ext uri="{FF2B5EF4-FFF2-40B4-BE49-F238E27FC236}">
                <a16:creationId xmlns:a16="http://schemas.microsoft.com/office/drawing/2014/main" id="{CDD2C211-201A-E8A2-377A-DA7CB736EE58}"/>
              </a:ext>
            </a:extLst>
          </p:cNvPr>
          <p:cNvSpPr/>
          <p:nvPr/>
        </p:nvSpPr>
        <p:spPr>
          <a:xfrm>
            <a:off x="6051642" y="2358462"/>
            <a:ext cx="5286916"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rPr>
              <a:t>INSERT SCHOOL DESIGNATED SAFEGUARDINGN LEAD</a:t>
            </a:r>
            <a:endParaRPr lang="en-US" sz="2400" b="0" i="0">
              <a:solidFill>
                <a:schemeClr val="bg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B80B0029-6AA3-E260-44D2-8F89A5C2A011}"/>
              </a:ext>
            </a:extLst>
          </p:cNvPr>
          <p:cNvSpPr/>
          <p:nvPr/>
        </p:nvSpPr>
        <p:spPr>
          <a:xfrm>
            <a:off x="798063" y="4045189"/>
            <a:ext cx="4807321" cy="1239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panose="020B0604020202020204" pitchFamily="34" charset="0"/>
              </a:rPr>
              <a:t>INSERT OTHER LOCAL REFERRAL SERVICE</a:t>
            </a:r>
            <a:endParaRPr lang="en-US" sz="2400" b="0" i="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12027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0E02E9B9-A590-D7B6-4EA0-3525DC4DFC92}"/>
              </a:ext>
            </a:extLst>
          </p:cNvPr>
          <p:cNvSpPr txBox="1">
            <a:spLocks noChangeArrowheads="1"/>
          </p:cNvSpPr>
          <p:nvPr/>
        </p:nvSpPr>
        <p:spPr bwMode="auto">
          <a:xfrm>
            <a:off x="188385" y="3015403"/>
            <a:ext cx="5298015" cy="137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002060"/>
                </a:solidFill>
                <a:effectLst/>
                <a:uLnTx/>
                <a:uFillTx/>
                <a:latin typeface="Fuse V.2 Display Black" panose="00000A00000000000000" pitchFamily="50" charset="0"/>
                <a:ea typeface="MS PGothic" panose="020B0600070205080204" pitchFamily="34" charset="-128"/>
                <a:cs typeface="+mn-cs"/>
              </a:rPr>
              <a:t>Lesson 2:</a:t>
            </a:r>
          </a:p>
          <a:p>
            <a:pPr marL="0" marR="0" lvl="0" indent="0" algn="l" defTabSz="1219170" rtl="0" eaLnBrk="1" fontAlgn="base" latinLnBrk="0" hangingPunct="1">
              <a:lnSpc>
                <a:spcPct val="7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002060"/>
                </a:solidFill>
                <a:effectLst/>
                <a:uLnTx/>
                <a:uFillTx/>
                <a:latin typeface="Fuse V.2 Display Black" panose="00000A00000000000000" pitchFamily="50" charset="0"/>
                <a:ea typeface="MS PGothic" panose="020B0600070205080204" pitchFamily="34" charset="-128"/>
                <a:cs typeface="+mn-cs"/>
              </a:rPr>
              <a:t>PLAY and WELLBEING</a:t>
            </a:r>
          </a:p>
        </p:txBody>
      </p:sp>
    </p:spTree>
    <p:extLst>
      <p:ext uri="{BB962C8B-B14F-4D97-AF65-F5344CB8AC3E}">
        <p14:creationId xmlns:p14="http://schemas.microsoft.com/office/powerpoint/2010/main" val="1771000598"/>
      </p:ext>
    </p:extLst>
  </p:cSld>
  <p:clrMapOvr>
    <a:masterClrMapping/>
  </p:clrMapOvr>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c7b693a-f79a-40dc-9aa8-5525addba8fb" xsi:nil="true"/>
    <lcf76f155ced4ddcb4097134ff3c332f xmlns="8206c287-75e3-4842-9d52-ed3c780429b7">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C0CFE1BBBF774BA515085230C48FA0" ma:contentTypeVersion="17" ma:contentTypeDescription="Create a new document." ma:contentTypeScope="" ma:versionID="5525cec5a627b9f0ce2cafeea6b265b8">
  <xsd:schema xmlns:xsd="http://www.w3.org/2001/XMLSchema" xmlns:xs="http://www.w3.org/2001/XMLSchema" xmlns:p="http://schemas.microsoft.com/office/2006/metadata/properties" xmlns:ns1="http://schemas.microsoft.com/sharepoint/v3" xmlns:ns2="8206c287-75e3-4842-9d52-ed3c780429b7" xmlns:ns3="2c7b693a-f79a-40dc-9aa8-5525addba8fb" targetNamespace="http://schemas.microsoft.com/office/2006/metadata/properties" ma:root="true" ma:fieldsID="c8cd83c0a2269bacb0b400be3cbcbeb7" ns1:_="" ns2:_="" ns3:_="">
    <xsd:import namespace="http://schemas.microsoft.com/sharepoint/v3"/>
    <xsd:import namespace="8206c287-75e3-4842-9d52-ed3c780429b7"/>
    <xsd:import namespace="2c7b693a-f79a-40dc-9aa8-5525addba8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06c287-75e3-4842-9d52-ed3c78042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7b693a-f79a-40dc-9aa8-5525addba8f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dd20d4-c0cf-4881-8e6b-d378d9fe7fe6}" ma:internalName="TaxCatchAll" ma:showField="CatchAllData" ma:web="2c7b693a-f79a-40dc-9aa8-5525addba8f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F19D22-65EC-49BB-9EFF-A8205DD465BC}">
  <ds:schemaRefs>
    <ds:schemaRef ds:uri="2c7b693a-f79a-40dc-9aa8-5525addba8fb"/>
    <ds:schemaRef ds:uri="8206c287-75e3-4842-9d52-ed3c780429b7"/>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34C45087-03D0-4F7B-99A9-2EABC10509E6}">
  <ds:schemaRefs>
    <ds:schemaRef ds:uri="2c7b693a-f79a-40dc-9aa8-5525addba8fb"/>
    <ds:schemaRef ds:uri="8206c287-75e3-4842-9d52-ed3c780429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7CB073-A98B-4224-8F30-92079F0D4F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14</Notes>
  <HiddenSlides>0</HiddenSlides>
  <ScaleCrop>false</ScaleCrop>
  <HeadingPairs>
    <vt:vector size="4" baseType="variant">
      <vt:variant>
        <vt:lpstr>Theme</vt:lpstr>
      </vt:variant>
      <vt:variant>
        <vt:i4>9</vt:i4>
      </vt:variant>
      <vt:variant>
        <vt:lpstr>Slide Titles</vt:lpstr>
      </vt:variant>
      <vt:variant>
        <vt:i4>15</vt:i4>
      </vt:variant>
    </vt:vector>
  </HeadingPairs>
  <TitlesOfParts>
    <vt:vector size="24" baseType="lpstr">
      <vt:lpstr>9_Custom Design</vt:lpstr>
      <vt:lpstr>3_Custom Design</vt:lpstr>
      <vt:lpstr>13_Custom Design</vt:lpstr>
      <vt:lpstr>11_Custom Design</vt:lpstr>
      <vt:lpstr>19_Custom Design</vt:lpstr>
      <vt:lpstr>5_Custom Design</vt:lpstr>
      <vt:lpstr>10_Custom Design</vt:lpstr>
      <vt:lpstr>17_Custom Design</vt:lpstr>
      <vt:lpstr>20_Custom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Hill</dc:creator>
  <cp:revision>1</cp:revision>
  <dcterms:created xsi:type="dcterms:W3CDTF">2024-04-25T16:15:55Z</dcterms:created>
  <dcterms:modified xsi:type="dcterms:W3CDTF">2024-05-24T14:24:27Z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0x01010072C0CFE1BBBF774BA515085230C48FA0</vt:lpwstr>
  </property>
  <property fmtid="{D5CDD505-2E9C-101B-9397-08002B2CF9AE}" pid="3" name="MediaServiceImageTags">
    <vt:lpwstr/>
  </property>
</Properties>
</file>